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5"/>
  </p:notesMasterIdLst>
  <p:handoutMasterIdLst>
    <p:handoutMasterId r:id="rId36"/>
  </p:handoutMasterIdLst>
  <p:sldIdLst>
    <p:sldId id="271" r:id="rId5"/>
    <p:sldId id="362" r:id="rId6"/>
    <p:sldId id="372" r:id="rId7"/>
    <p:sldId id="383" r:id="rId8"/>
    <p:sldId id="371" r:id="rId9"/>
    <p:sldId id="384" r:id="rId10"/>
    <p:sldId id="369" r:id="rId11"/>
    <p:sldId id="361" r:id="rId12"/>
    <p:sldId id="365" r:id="rId13"/>
    <p:sldId id="366" r:id="rId14"/>
    <p:sldId id="368" r:id="rId15"/>
    <p:sldId id="370" r:id="rId16"/>
    <p:sldId id="376" r:id="rId17"/>
    <p:sldId id="377" r:id="rId18"/>
    <p:sldId id="378" r:id="rId19"/>
    <p:sldId id="375" r:id="rId20"/>
    <p:sldId id="373" r:id="rId21"/>
    <p:sldId id="374" r:id="rId22"/>
    <p:sldId id="379" r:id="rId23"/>
    <p:sldId id="380" r:id="rId24"/>
    <p:sldId id="381" r:id="rId25"/>
    <p:sldId id="367" r:id="rId26"/>
    <p:sldId id="364" r:id="rId27"/>
    <p:sldId id="385" r:id="rId28"/>
    <p:sldId id="386" r:id="rId29"/>
    <p:sldId id="387" r:id="rId30"/>
    <p:sldId id="388" r:id="rId31"/>
    <p:sldId id="382" r:id="rId32"/>
    <p:sldId id="322" r:id="rId33"/>
    <p:sldId id="323" r:id="rId34"/>
  </p:sldIdLst>
  <p:sldSz cx="9144000" cy="6858000" type="screen4x3"/>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EF6C40-3694-4E06-AC54-71C1E6A1A3C0}">
          <p14:sldIdLst>
            <p14:sldId id="271"/>
            <p14:sldId id="362"/>
            <p14:sldId id="372"/>
            <p14:sldId id="383"/>
            <p14:sldId id="371"/>
            <p14:sldId id="384"/>
            <p14:sldId id="369"/>
            <p14:sldId id="361"/>
            <p14:sldId id="365"/>
            <p14:sldId id="366"/>
            <p14:sldId id="368"/>
            <p14:sldId id="370"/>
            <p14:sldId id="376"/>
            <p14:sldId id="377"/>
            <p14:sldId id="378"/>
            <p14:sldId id="375"/>
            <p14:sldId id="373"/>
            <p14:sldId id="374"/>
            <p14:sldId id="379"/>
            <p14:sldId id="380"/>
            <p14:sldId id="381"/>
            <p14:sldId id="367"/>
            <p14:sldId id="364"/>
            <p14:sldId id="385"/>
            <p14:sldId id="386"/>
            <p14:sldId id="387"/>
            <p14:sldId id="388"/>
            <p14:sldId id="382"/>
            <p14:sldId id="322"/>
            <p14:sldId id="32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404040"/>
    <a:srgbClr val="C4C4D2"/>
    <a:srgbClr val="D2D2DC"/>
    <a:srgbClr val="1A2F4E"/>
    <a:srgbClr val="384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22" autoAdjust="0"/>
    <p:restoredTop sz="87311" autoAdjust="0"/>
  </p:normalViewPr>
  <p:slideViewPr>
    <p:cSldViewPr>
      <p:cViewPr>
        <p:scale>
          <a:sx n="93" d="100"/>
          <a:sy n="93" d="100"/>
        </p:scale>
        <p:origin x="1744" y="-64"/>
      </p:cViewPr>
      <p:guideLst>
        <p:guide orient="horz" pos="2160"/>
        <p:guide pos="2880"/>
      </p:guideLst>
    </p:cSldViewPr>
  </p:slideViewPr>
  <p:notesTextViewPr>
    <p:cViewPr>
      <p:scale>
        <a:sx n="1" d="1"/>
        <a:sy n="1" d="1"/>
      </p:scale>
      <p:origin x="0" y="0"/>
    </p:cViewPr>
  </p:notesText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B3874-4EDE-4EDC-B525-8967D0BF9027}" type="datetimeFigureOut">
              <a:rPr lang="en-IN" smtClean="0"/>
              <a:t>03/12/21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9A3AFB-2D54-4257-8C08-258FF686D337}" type="slidenum">
              <a:rPr lang="en-IN" smtClean="0"/>
              <a:t>‹#›</a:t>
            </a:fld>
            <a:endParaRPr lang="en-IN"/>
          </a:p>
        </p:txBody>
      </p:sp>
    </p:spTree>
    <p:extLst>
      <p:ext uri="{BB962C8B-B14F-4D97-AF65-F5344CB8AC3E}">
        <p14:creationId xmlns:p14="http://schemas.microsoft.com/office/powerpoint/2010/main" val="1763528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A77E9D-1F26-455B-9FC4-1E2D7C5371B8}" type="datetimeFigureOut">
              <a:rPr lang="en-US" smtClean="0"/>
              <a:t>12/3/21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FCE4C0-1175-4F38-90ED-AE7A39817694}" type="slidenum">
              <a:rPr lang="en-US" smtClean="0"/>
              <a:t>‹#›</a:t>
            </a:fld>
            <a:endParaRPr lang="en-US" dirty="0"/>
          </a:p>
        </p:txBody>
      </p:sp>
    </p:spTree>
    <p:extLst>
      <p:ext uri="{BB962C8B-B14F-4D97-AF65-F5344CB8AC3E}">
        <p14:creationId xmlns:p14="http://schemas.microsoft.com/office/powerpoint/2010/main" val="38722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3FCE4C0-1175-4F38-90ED-AE7A39817694}" type="slidenum">
              <a:rPr lang="en-US" smtClean="0"/>
              <a:t>1</a:t>
            </a:fld>
            <a:endParaRPr lang="en-US" dirty="0"/>
          </a:p>
        </p:txBody>
      </p:sp>
    </p:spTree>
    <p:extLst>
      <p:ext uri="{BB962C8B-B14F-4D97-AF65-F5344CB8AC3E}">
        <p14:creationId xmlns:p14="http://schemas.microsoft.com/office/powerpoint/2010/main" val="193055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 password</a:t>
            </a:r>
          </a:p>
          <a:p>
            <a:r>
              <a:rPr lang="en-IN" sz="1200" kern="1200" dirty="0">
                <a:solidFill>
                  <a:schemeClr val="tx1"/>
                </a:solidFill>
                <a:effectLst/>
                <a:latin typeface="+mn-lt"/>
                <a:ea typeface="+mn-ea"/>
                <a:cs typeface="+mn-cs"/>
              </a:rPr>
              <a:t>6b177504d23c40e08c50f492c5d568f8</a:t>
            </a:r>
          </a:p>
          <a:p>
            <a:r>
              <a:rPr lang="en-IN" sz="1200" kern="1200" dirty="0">
                <a:solidFill>
                  <a:schemeClr val="tx1"/>
                </a:solidFill>
                <a:effectLst/>
                <a:latin typeface="+mn-lt"/>
                <a:ea typeface="+mn-ea"/>
                <a:cs typeface="+mn-cs"/>
              </a:rPr>
              <a:t>first admin username :</a:t>
            </a:r>
            <a:r>
              <a:rPr lang="en-IN" sz="1200" kern="1200" dirty="0" err="1">
                <a:solidFill>
                  <a:schemeClr val="tx1"/>
                </a:solidFill>
                <a:effectLst/>
                <a:latin typeface="+mn-lt"/>
                <a:ea typeface="+mn-ea"/>
                <a:cs typeface="+mn-cs"/>
              </a:rPr>
              <a:t>shalini</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password : </a:t>
            </a:r>
            <a:r>
              <a:rPr lang="en-IN" sz="1200" kern="1200" dirty="0" err="1">
                <a:solidFill>
                  <a:schemeClr val="tx1"/>
                </a:solidFill>
                <a:effectLst/>
                <a:latin typeface="+mn-lt"/>
                <a:ea typeface="+mn-ea"/>
                <a:cs typeface="+mn-cs"/>
              </a:rPr>
              <a:t>shalini</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dirty="0"/>
              <a:t>java -jar </a:t>
            </a:r>
            <a:r>
              <a:rPr lang="en-IN" dirty="0" err="1"/>
              <a:t>jenkins.war</a:t>
            </a:r>
            <a:r>
              <a:rPr lang="en-IN" dirty="0"/>
              <a:t> --</a:t>
            </a:r>
            <a:r>
              <a:rPr lang="en-IN" dirty="0" err="1"/>
              <a:t>httpPort</a:t>
            </a:r>
            <a:r>
              <a:rPr lang="en-IN" dirty="0"/>
              <a:t>=8080</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jenkins.war</a:t>
            </a:r>
            <a:r>
              <a:rPr lang="en-IN" sz="1200" b="0" i="0" kern="1200" dirty="0">
                <a:solidFill>
                  <a:schemeClr val="tx1"/>
                </a:solidFill>
                <a:effectLst/>
                <a:latin typeface="+mn-lt"/>
                <a:ea typeface="+mn-ea"/>
                <a:cs typeface="+mn-cs"/>
              </a:rPr>
              <a:t> is deployed in your </a:t>
            </a:r>
            <a:r>
              <a:rPr lang="en-IN" sz="1200" b="0" i="1" kern="1200" dirty="0" err="1">
                <a:solidFill>
                  <a:schemeClr val="tx1"/>
                </a:solidFill>
                <a:effectLst/>
                <a:latin typeface="+mn-lt"/>
                <a:ea typeface="+mn-ea"/>
                <a:cs typeface="+mn-cs"/>
              </a:rPr>
              <a:t>webapps</a:t>
            </a:r>
            <a:r>
              <a:rPr lang="en-IN" sz="1200" b="0" i="0" kern="1200" dirty="0">
                <a:solidFill>
                  <a:schemeClr val="tx1"/>
                </a:solidFill>
                <a:effectLst/>
                <a:latin typeface="+mn-lt"/>
                <a:ea typeface="+mn-ea"/>
                <a:cs typeface="+mn-cs"/>
              </a:rPr>
              <a:t> directory, but cannot be started and the tomcat manager says </a:t>
            </a:r>
            <a:r>
              <a:rPr lang="en-IN" sz="1200" b="0" i="1" kern="1200" dirty="0">
                <a:solidFill>
                  <a:schemeClr val="tx1"/>
                </a:solidFill>
                <a:effectLst/>
                <a:latin typeface="+mn-lt"/>
                <a:ea typeface="+mn-ea"/>
                <a:cs typeface="+mn-cs"/>
              </a:rPr>
              <a:t>﻿FAIL - Application at context path /</a:t>
            </a:r>
            <a:r>
              <a:rPr lang="en-IN" sz="1200" b="0" i="1" kern="1200" dirty="0" err="1">
                <a:solidFill>
                  <a:schemeClr val="tx1"/>
                </a:solidFill>
                <a:effectLst/>
                <a:latin typeface="+mn-lt"/>
                <a:ea typeface="+mn-ea"/>
                <a:cs typeface="+mn-cs"/>
              </a:rPr>
              <a:t>jenkins</a:t>
            </a:r>
            <a:r>
              <a:rPr lang="en-IN" sz="1200" b="0" i="1" kern="1200" dirty="0">
                <a:solidFill>
                  <a:schemeClr val="tx1"/>
                </a:solidFill>
                <a:effectLst/>
                <a:latin typeface="+mn-lt"/>
                <a:ea typeface="+mn-ea"/>
                <a:cs typeface="+mn-cs"/>
              </a:rPr>
              <a:t> could not be started</a:t>
            </a:r>
            <a:r>
              <a:rPr lang="en-IN" sz="1200" b="0" i="0" kern="1200" dirty="0">
                <a:solidFill>
                  <a:schemeClr val="tx1"/>
                </a:solidFill>
                <a:effectLst/>
                <a:latin typeface="+mn-lt"/>
                <a:ea typeface="+mn-ea"/>
                <a:cs typeface="+mn-cs"/>
              </a:rPr>
              <a:t>, you may need to grant the </a:t>
            </a:r>
            <a:r>
              <a:rPr lang="en-IN" sz="1200" b="0" i="0" kern="1200" dirty="0" err="1">
                <a:solidFill>
                  <a:schemeClr val="tx1"/>
                </a:solidFill>
                <a:effectLst/>
                <a:latin typeface="+mn-lt"/>
                <a:ea typeface="+mn-ea"/>
                <a:cs typeface="+mn-cs"/>
              </a:rPr>
              <a:t>permissons</a:t>
            </a:r>
            <a:r>
              <a:rPr lang="en-IN" sz="1200" b="0" i="0" kern="1200" dirty="0">
                <a:solidFill>
                  <a:schemeClr val="tx1"/>
                </a:solidFill>
                <a:effectLst/>
                <a:latin typeface="+mn-lt"/>
                <a:ea typeface="+mn-ea"/>
                <a:cs typeface="+mn-cs"/>
              </a:rPr>
              <a:t> for </a:t>
            </a:r>
            <a:r>
              <a:rPr lang="en-IN" dirty="0"/>
              <a:t>﻿JENKINS_HOME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mkdir</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chown</a:t>
            </a:r>
            <a:r>
              <a:rPr lang="en-IN" sz="1200" b="0" i="0" kern="1200" dirty="0">
                <a:solidFill>
                  <a:schemeClr val="tx1"/>
                </a:solidFill>
                <a:effectLst/>
                <a:latin typeface="+mn-lt"/>
                <a:ea typeface="+mn-ea"/>
                <a:cs typeface="+mn-cs"/>
              </a:rPr>
              <a:t> tomcat7:nogroup .Jenkins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makes the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folder writable and Jenkins can use it.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10</a:t>
            </a:fld>
            <a:endParaRPr lang="en-US" dirty="0"/>
          </a:p>
        </p:txBody>
      </p:sp>
    </p:spTree>
    <p:extLst>
      <p:ext uri="{BB962C8B-B14F-4D97-AF65-F5344CB8AC3E}">
        <p14:creationId xmlns:p14="http://schemas.microsoft.com/office/powerpoint/2010/main" val="268193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 password</a:t>
            </a:r>
            <a:br>
              <a:rPr lang="en-IN"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8eae78fbdd4949fe96cf516ef060f84a</a:t>
            </a:r>
          </a:p>
          <a:p>
            <a:r>
              <a:rPr lang="en-IN" sz="1200" kern="1200" dirty="0">
                <a:solidFill>
                  <a:schemeClr val="tx1"/>
                </a:solidFill>
                <a:effectLst/>
                <a:latin typeface="+mn-lt"/>
                <a:ea typeface="+mn-ea"/>
                <a:cs typeface="+mn-cs"/>
              </a:rPr>
              <a:t>first admin username :admin</a:t>
            </a:r>
          </a:p>
          <a:p>
            <a:r>
              <a:rPr lang="en-IN" sz="1200" kern="1200" dirty="0">
                <a:solidFill>
                  <a:schemeClr val="tx1"/>
                </a:solidFill>
                <a:effectLst/>
                <a:latin typeface="+mn-lt"/>
                <a:ea typeface="+mn-ea"/>
                <a:cs typeface="+mn-cs"/>
              </a:rPr>
              <a:t>password : admin</a:t>
            </a:r>
          </a:p>
          <a:p>
            <a:endParaRPr lang="en-IN" sz="1200" kern="1200" dirty="0">
              <a:solidFill>
                <a:schemeClr val="tx1"/>
              </a:solidFill>
              <a:effectLst/>
              <a:latin typeface="+mn-lt"/>
              <a:ea typeface="+mn-ea"/>
              <a:cs typeface="+mn-cs"/>
            </a:endParaRPr>
          </a:p>
          <a:p>
            <a:r>
              <a:rPr lang="en-IN" dirty="0"/>
              <a:t>java -jar </a:t>
            </a:r>
            <a:r>
              <a:rPr lang="en-IN" dirty="0" err="1"/>
              <a:t>jenkins.war</a:t>
            </a:r>
            <a:r>
              <a:rPr lang="en-IN" dirty="0"/>
              <a:t> --</a:t>
            </a:r>
            <a:r>
              <a:rPr lang="en-IN" dirty="0" err="1"/>
              <a:t>httpPort</a:t>
            </a:r>
            <a:r>
              <a:rPr lang="en-IN" dirty="0"/>
              <a:t>=8080</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jenkins.war</a:t>
            </a:r>
            <a:r>
              <a:rPr lang="en-IN" sz="1200" b="0" i="0" kern="1200" dirty="0">
                <a:solidFill>
                  <a:schemeClr val="tx1"/>
                </a:solidFill>
                <a:effectLst/>
                <a:latin typeface="+mn-lt"/>
                <a:ea typeface="+mn-ea"/>
                <a:cs typeface="+mn-cs"/>
              </a:rPr>
              <a:t> is deployed in your </a:t>
            </a:r>
            <a:r>
              <a:rPr lang="en-IN" sz="1200" b="0" i="1" kern="1200" dirty="0" err="1">
                <a:solidFill>
                  <a:schemeClr val="tx1"/>
                </a:solidFill>
                <a:effectLst/>
                <a:latin typeface="+mn-lt"/>
                <a:ea typeface="+mn-ea"/>
                <a:cs typeface="+mn-cs"/>
              </a:rPr>
              <a:t>webapps</a:t>
            </a:r>
            <a:r>
              <a:rPr lang="en-IN" sz="1200" b="0" i="0" kern="1200" dirty="0">
                <a:solidFill>
                  <a:schemeClr val="tx1"/>
                </a:solidFill>
                <a:effectLst/>
                <a:latin typeface="+mn-lt"/>
                <a:ea typeface="+mn-ea"/>
                <a:cs typeface="+mn-cs"/>
              </a:rPr>
              <a:t> directory, but cannot be started and the tomcat manager says </a:t>
            </a:r>
            <a:r>
              <a:rPr lang="en-IN" sz="1200" b="0" i="1" kern="1200" dirty="0">
                <a:solidFill>
                  <a:schemeClr val="tx1"/>
                </a:solidFill>
                <a:effectLst/>
                <a:latin typeface="+mn-lt"/>
                <a:ea typeface="+mn-ea"/>
                <a:cs typeface="+mn-cs"/>
              </a:rPr>
              <a:t>﻿FAIL - Application at context path /</a:t>
            </a:r>
            <a:r>
              <a:rPr lang="en-IN" sz="1200" b="0" i="1" kern="1200" dirty="0" err="1">
                <a:solidFill>
                  <a:schemeClr val="tx1"/>
                </a:solidFill>
                <a:effectLst/>
                <a:latin typeface="+mn-lt"/>
                <a:ea typeface="+mn-ea"/>
                <a:cs typeface="+mn-cs"/>
              </a:rPr>
              <a:t>jenkins</a:t>
            </a:r>
            <a:r>
              <a:rPr lang="en-IN" sz="1200" b="0" i="1" kern="1200" dirty="0">
                <a:solidFill>
                  <a:schemeClr val="tx1"/>
                </a:solidFill>
                <a:effectLst/>
                <a:latin typeface="+mn-lt"/>
                <a:ea typeface="+mn-ea"/>
                <a:cs typeface="+mn-cs"/>
              </a:rPr>
              <a:t> could not be started</a:t>
            </a:r>
            <a:r>
              <a:rPr lang="en-IN" sz="1200" b="0" i="0" kern="1200" dirty="0">
                <a:solidFill>
                  <a:schemeClr val="tx1"/>
                </a:solidFill>
                <a:effectLst/>
                <a:latin typeface="+mn-lt"/>
                <a:ea typeface="+mn-ea"/>
                <a:cs typeface="+mn-cs"/>
              </a:rPr>
              <a:t>, you may need to grant the </a:t>
            </a:r>
            <a:r>
              <a:rPr lang="en-IN" sz="1200" b="0" i="0" kern="1200" dirty="0" err="1">
                <a:solidFill>
                  <a:schemeClr val="tx1"/>
                </a:solidFill>
                <a:effectLst/>
                <a:latin typeface="+mn-lt"/>
                <a:ea typeface="+mn-ea"/>
                <a:cs typeface="+mn-cs"/>
              </a:rPr>
              <a:t>permissons</a:t>
            </a:r>
            <a:r>
              <a:rPr lang="en-IN" sz="1200" b="0" i="0" kern="1200" dirty="0">
                <a:solidFill>
                  <a:schemeClr val="tx1"/>
                </a:solidFill>
                <a:effectLst/>
                <a:latin typeface="+mn-lt"/>
                <a:ea typeface="+mn-ea"/>
                <a:cs typeface="+mn-cs"/>
              </a:rPr>
              <a:t> for </a:t>
            </a:r>
            <a:r>
              <a:rPr lang="en-IN" dirty="0"/>
              <a:t>﻿JENKINS_HOME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mkdir</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chown</a:t>
            </a:r>
            <a:r>
              <a:rPr lang="en-IN" sz="1200" b="0" i="0" kern="1200" dirty="0">
                <a:solidFill>
                  <a:schemeClr val="tx1"/>
                </a:solidFill>
                <a:effectLst/>
                <a:latin typeface="+mn-lt"/>
                <a:ea typeface="+mn-ea"/>
                <a:cs typeface="+mn-cs"/>
              </a:rPr>
              <a:t> tomcat7:nogroup .Jenkins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makes the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folder writable and Jenkins can use it.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11</a:t>
            </a:fld>
            <a:endParaRPr lang="en-US" dirty="0"/>
          </a:p>
        </p:txBody>
      </p:sp>
    </p:spTree>
    <p:extLst>
      <p:ext uri="{BB962C8B-B14F-4D97-AF65-F5344CB8AC3E}">
        <p14:creationId xmlns:p14="http://schemas.microsoft.com/office/powerpoint/2010/main" val="287504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https://</a:t>
            </a:r>
            <a:r>
              <a:rPr lang="en-IN" sz="1200" kern="1200" dirty="0" err="1">
                <a:solidFill>
                  <a:schemeClr val="tx1"/>
                </a:solidFill>
                <a:effectLst/>
                <a:latin typeface="+mn-lt"/>
                <a:ea typeface="+mn-ea"/>
                <a:cs typeface="+mn-cs"/>
              </a:rPr>
              <a:t>www.softwaretestingmaterial.com</a:t>
            </a:r>
            <a:r>
              <a:rPr lang="en-IN" sz="1200" kern="1200" dirty="0">
                <a:solidFill>
                  <a:schemeClr val="tx1"/>
                </a:solidFill>
                <a:effectLst/>
                <a:latin typeface="+mn-lt"/>
                <a:ea typeface="+mn-ea"/>
                <a:cs typeface="+mn-cs"/>
              </a:rPr>
              <a:t>/execute-maven-project-using-</a:t>
            </a:r>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3FCE4C0-1175-4F38-90ED-AE7A39817694}" type="slidenum">
              <a:rPr lang="en-US" smtClean="0"/>
              <a:t>12</a:t>
            </a:fld>
            <a:endParaRPr lang="en-US" dirty="0"/>
          </a:p>
        </p:txBody>
      </p:sp>
    </p:spTree>
    <p:extLst>
      <p:ext uri="{BB962C8B-B14F-4D97-AF65-F5344CB8AC3E}">
        <p14:creationId xmlns:p14="http://schemas.microsoft.com/office/powerpoint/2010/main" val="3669993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https://</a:t>
            </a:r>
            <a:r>
              <a:rPr lang="en-IN" sz="1200" kern="1200" dirty="0" err="1">
                <a:solidFill>
                  <a:schemeClr val="tx1"/>
                </a:solidFill>
                <a:effectLst/>
                <a:latin typeface="+mn-lt"/>
                <a:ea typeface="+mn-ea"/>
                <a:cs typeface="+mn-cs"/>
              </a:rPr>
              <a:t>www.softwaretestingmaterial.com</a:t>
            </a:r>
            <a:r>
              <a:rPr lang="en-IN" sz="1200" kern="1200" dirty="0">
                <a:solidFill>
                  <a:schemeClr val="tx1"/>
                </a:solidFill>
                <a:effectLst/>
                <a:latin typeface="+mn-lt"/>
                <a:ea typeface="+mn-ea"/>
                <a:cs typeface="+mn-cs"/>
              </a:rPr>
              <a:t>/execute-maven-project-using-</a:t>
            </a:r>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3FCE4C0-1175-4F38-90ED-AE7A39817694}" type="slidenum">
              <a:rPr lang="en-US" smtClean="0"/>
              <a:t>13</a:t>
            </a:fld>
            <a:endParaRPr lang="en-US" dirty="0"/>
          </a:p>
        </p:txBody>
      </p:sp>
    </p:spTree>
    <p:extLst>
      <p:ext uri="{BB962C8B-B14F-4D97-AF65-F5344CB8AC3E}">
        <p14:creationId xmlns:p14="http://schemas.microsoft.com/office/powerpoint/2010/main" val="2634016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FOR MAC to set date and time : https://</a:t>
            </a:r>
            <a:r>
              <a:rPr lang="en-IN" sz="1200" kern="1200" dirty="0" err="1">
                <a:solidFill>
                  <a:schemeClr val="tx1"/>
                </a:solidFill>
                <a:effectLst/>
                <a:latin typeface="+mn-lt"/>
                <a:ea typeface="+mn-ea"/>
                <a:cs typeface="+mn-cs"/>
              </a:rPr>
              <a:t>tecadmin.net</a:t>
            </a:r>
            <a:r>
              <a:rPr lang="en-IN" sz="1200" kern="1200" dirty="0">
                <a:solidFill>
                  <a:schemeClr val="tx1"/>
                </a:solidFill>
                <a:effectLst/>
                <a:latin typeface="+mn-lt"/>
                <a:ea typeface="+mn-ea"/>
                <a:cs typeface="+mn-cs"/>
              </a:rPr>
              <a:t>/get-current-date-and-time-in-bash/</a:t>
            </a:r>
          </a:p>
          <a:p>
            <a:endParaRPr lang="en-IN" sz="120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CURRENTDATE=`</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+"%Y-%m-%d %T"`</a:t>
            </a:r>
          </a:p>
          <a:p>
            <a:pPr fontAlgn="base"/>
            <a:r>
              <a:rPr lang="en-US" sz="1200" b="0" i="0" kern="1200" dirty="0">
                <a:solidFill>
                  <a:schemeClr val="tx1"/>
                </a:solidFill>
                <a:effectLst/>
                <a:latin typeface="+mn-lt"/>
                <a:ea typeface="+mn-ea"/>
                <a:cs typeface="+mn-cs"/>
              </a:rPr>
              <a:t>CURRENTDATEONLY=`</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+"%b %d, %Y"`</a:t>
            </a:r>
          </a:p>
          <a:p>
            <a:pPr fontAlgn="base"/>
            <a:r>
              <a:rPr lang="en-US" sz="1200" b="0" i="0" kern="1200" dirty="0">
                <a:solidFill>
                  <a:schemeClr val="tx1"/>
                </a:solidFill>
                <a:effectLst/>
                <a:latin typeface="+mn-lt"/>
                <a:ea typeface="+mn-ea"/>
                <a:cs typeface="+mn-cs"/>
              </a:rPr>
              <a:t>CURRENTEPOCTIME=`</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+"%Y-%m-%d %T"`</a:t>
            </a:r>
          </a:p>
          <a:p>
            <a:pPr fontAlgn="base"/>
            <a:r>
              <a:rPr lang="en-US" sz="1200" b="0" i="0" kern="1200" dirty="0">
                <a:solidFill>
                  <a:schemeClr val="tx1"/>
                </a:solidFill>
                <a:effectLst/>
                <a:latin typeface="+mn-lt"/>
                <a:ea typeface="+mn-ea"/>
                <a:cs typeface="+mn-cs"/>
              </a:rPr>
              <a:t> </a:t>
            </a:r>
          </a:p>
          <a:p>
            <a:pPr fontAlgn="base"/>
            <a:r>
              <a:rPr lang="en-US" sz="1200" b="1" i="0" kern="1200" dirty="0">
                <a:solidFill>
                  <a:schemeClr val="tx1"/>
                </a:solidFill>
                <a:effectLst/>
                <a:latin typeface="+mn-lt"/>
                <a:ea typeface="+mn-ea"/>
                <a:cs typeface="+mn-cs"/>
              </a:rPr>
              <a:t>echo</a:t>
            </a:r>
            <a:r>
              <a:rPr lang="en-US" sz="1200" b="0" i="0" kern="1200" dirty="0">
                <a:solidFill>
                  <a:schemeClr val="tx1"/>
                </a:solidFill>
                <a:effectLst/>
                <a:latin typeface="+mn-lt"/>
                <a:ea typeface="+mn-ea"/>
                <a:cs typeface="+mn-cs"/>
              </a:rPr>
              <a:t> Current </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${CURRENTDATEONLY}</a:t>
            </a:r>
          </a:p>
          <a:p>
            <a:pPr fontAlgn="base"/>
            <a:r>
              <a:rPr lang="en-US" sz="1200" b="1" i="0" kern="1200" dirty="0">
                <a:solidFill>
                  <a:schemeClr val="tx1"/>
                </a:solidFill>
                <a:effectLst/>
                <a:latin typeface="+mn-lt"/>
                <a:ea typeface="+mn-ea"/>
                <a:cs typeface="+mn-cs"/>
              </a:rPr>
              <a:t>echo</a:t>
            </a:r>
            <a:r>
              <a:rPr lang="en-US" sz="1200" b="0" i="0" kern="1200" dirty="0">
                <a:solidFill>
                  <a:schemeClr val="tx1"/>
                </a:solidFill>
                <a:effectLst/>
                <a:latin typeface="+mn-lt"/>
                <a:ea typeface="+mn-ea"/>
                <a:cs typeface="+mn-cs"/>
              </a:rPr>
              <a:t> Current </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Time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+"%Y-%m-%d %T"`</a:t>
            </a:r>
          </a:p>
          <a:p>
            <a:pPr fontAlgn="base"/>
            <a:r>
              <a:rPr lang="en-US" sz="1200" b="1" i="0" kern="1200" dirty="0">
                <a:solidFill>
                  <a:schemeClr val="tx1"/>
                </a:solidFill>
                <a:effectLst/>
                <a:latin typeface="+mn-lt"/>
                <a:ea typeface="+mn-ea"/>
                <a:cs typeface="+mn-cs"/>
              </a:rPr>
              <a:t>echo</a:t>
            </a:r>
            <a:r>
              <a:rPr lang="en-US" sz="1200" b="0" i="0" kern="1200" dirty="0">
                <a:solidFill>
                  <a:schemeClr val="tx1"/>
                </a:solidFill>
                <a:effectLst/>
                <a:latin typeface="+mn-lt"/>
                <a:ea typeface="+mn-ea"/>
                <a:cs typeface="+mn-cs"/>
              </a:rPr>
              <a:t> Current </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Time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${CURRENTDATE}</a:t>
            </a:r>
          </a:p>
          <a:p>
            <a:pPr fontAlgn="base"/>
            <a:r>
              <a:rPr lang="en-US" sz="1200" b="1" i="0" kern="1200" dirty="0">
                <a:solidFill>
                  <a:schemeClr val="tx1"/>
                </a:solidFill>
                <a:effectLst/>
                <a:latin typeface="+mn-lt"/>
                <a:ea typeface="+mn-ea"/>
                <a:cs typeface="+mn-cs"/>
              </a:rPr>
              <a:t>echo</a:t>
            </a:r>
            <a:r>
              <a:rPr lang="en-US" sz="1200" b="0" i="0" kern="1200" dirty="0">
                <a:solidFill>
                  <a:schemeClr val="tx1"/>
                </a:solidFill>
                <a:effectLst/>
                <a:latin typeface="+mn-lt"/>
                <a:ea typeface="+mn-ea"/>
                <a:cs typeface="+mn-cs"/>
              </a:rPr>
              <a:t> Current Unix epoch </a:t>
            </a:r>
            <a:r>
              <a:rPr lang="en-US" sz="1200" b="1" i="0" kern="1200" dirty="0">
                <a:solidFill>
                  <a:schemeClr val="tx1"/>
                </a:solidFill>
                <a:effectLst/>
                <a:latin typeface="+mn-lt"/>
                <a:ea typeface="+mn-ea"/>
                <a:cs typeface="+mn-cs"/>
              </a:rPr>
              <a:t>time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${CURRENTEPOCTIME}</a:t>
            </a:r>
          </a:p>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14</a:t>
            </a:fld>
            <a:endParaRPr lang="en-US" dirty="0"/>
          </a:p>
        </p:txBody>
      </p:sp>
    </p:spTree>
    <p:extLst>
      <p:ext uri="{BB962C8B-B14F-4D97-AF65-F5344CB8AC3E}">
        <p14:creationId xmlns:p14="http://schemas.microsoft.com/office/powerpoint/2010/main" val="3026352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FOR MAC to set date and time : https://</a:t>
            </a:r>
            <a:r>
              <a:rPr lang="en-IN" sz="1200" kern="1200" dirty="0" err="1">
                <a:solidFill>
                  <a:schemeClr val="tx1"/>
                </a:solidFill>
                <a:effectLst/>
                <a:latin typeface="+mn-lt"/>
                <a:ea typeface="+mn-ea"/>
                <a:cs typeface="+mn-cs"/>
              </a:rPr>
              <a:t>tecadmin.net</a:t>
            </a:r>
            <a:r>
              <a:rPr lang="en-IN" sz="1200" kern="1200" dirty="0">
                <a:solidFill>
                  <a:schemeClr val="tx1"/>
                </a:solidFill>
                <a:effectLst/>
                <a:latin typeface="+mn-lt"/>
                <a:ea typeface="+mn-ea"/>
                <a:cs typeface="+mn-cs"/>
              </a:rPr>
              <a:t>/get-current-date-and-time-in-bash/</a:t>
            </a:r>
          </a:p>
          <a:p>
            <a:endParaRPr lang="en-IN" sz="120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CURRENTDATE=`</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+"%Y-%m-%d %T"`</a:t>
            </a:r>
          </a:p>
          <a:p>
            <a:pPr fontAlgn="base"/>
            <a:r>
              <a:rPr lang="en-US" sz="1200" b="0" i="0" kern="1200" dirty="0">
                <a:solidFill>
                  <a:schemeClr val="tx1"/>
                </a:solidFill>
                <a:effectLst/>
                <a:latin typeface="+mn-lt"/>
                <a:ea typeface="+mn-ea"/>
                <a:cs typeface="+mn-cs"/>
              </a:rPr>
              <a:t>CURRENTDATEONLY=`</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+"%b %d, %Y"`</a:t>
            </a:r>
          </a:p>
          <a:p>
            <a:pPr fontAlgn="base"/>
            <a:r>
              <a:rPr lang="en-US" sz="1200" b="0" i="0" kern="1200" dirty="0">
                <a:solidFill>
                  <a:schemeClr val="tx1"/>
                </a:solidFill>
                <a:effectLst/>
                <a:latin typeface="+mn-lt"/>
                <a:ea typeface="+mn-ea"/>
                <a:cs typeface="+mn-cs"/>
              </a:rPr>
              <a:t>CURRENTEPOCTIME=`</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+"%Y-%m-%d %T"`</a:t>
            </a:r>
          </a:p>
          <a:p>
            <a:pPr fontAlgn="base"/>
            <a:r>
              <a:rPr lang="en-US" sz="1200" b="0" i="0" kern="1200" dirty="0">
                <a:solidFill>
                  <a:schemeClr val="tx1"/>
                </a:solidFill>
                <a:effectLst/>
                <a:latin typeface="+mn-lt"/>
                <a:ea typeface="+mn-ea"/>
                <a:cs typeface="+mn-cs"/>
              </a:rPr>
              <a:t> </a:t>
            </a:r>
          </a:p>
          <a:p>
            <a:pPr fontAlgn="base"/>
            <a:r>
              <a:rPr lang="en-US" sz="1200" b="1" i="0" kern="1200" dirty="0">
                <a:solidFill>
                  <a:schemeClr val="tx1"/>
                </a:solidFill>
                <a:effectLst/>
                <a:latin typeface="+mn-lt"/>
                <a:ea typeface="+mn-ea"/>
                <a:cs typeface="+mn-cs"/>
              </a:rPr>
              <a:t>echo</a:t>
            </a:r>
            <a:r>
              <a:rPr lang="en-US" sz="1200" b="0" i="0" kern="1200" dirty="0">
                <a:solidFill>
                  <a:schemeClr val="tx1"/>
                </a:solidFill>
                <a:effectLst/>
                <a:latin typeface="+mn-lt"/>
                <a:ea typeface="+mn-ea"/>
                <a:cs typeface="+mn-cs"/>
              </a:rPr>
              <a:t> Current </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${CURRENTDATEONLY}</a:t>
            </a:r>
          </a:p>
          <a:p>
            <a:pPr fontAlgn="base"/>
            <a:r>
              <a:rPr lang="en-US" sz="1200" b="1" i="0" kern="1200" dirty="0">
                <a:solidFill>
                  <a:schemeClr val="tx1"/>
                </a:solidFill>
                <a:effectLst/>
                <a:latin typeface="+mn-lt"/>
                <a:ea typeface="+mn-ea"/>
                <a:cs typeface="+mn-cs"/>
              </a:rPr>
              <a:t>echo</a:t>
            </a:r>
            <a:r>
              <a:rPr lang="en-US" sz="1200" b="0" i="0" kern="1200" dirty="0">
                <a:solidFill>
                  <a:schemeClr val="tx1"/>
                </a:solidFill>
                <a:effectLst/>
                <a:latin typeface="+mn-lt"/>
                <a:ea typeface="+mn-ea"/>
                <a:cs typeface="+mn-cs"/>
              </a:rPr>
              <a:t> Current </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Time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+"%Y-%m-%d %T"`</a:t>
            </a:r>
          </a:p>
          <a:p>
            <a:pPr fontAlgn="base"/>
            <a:r>
              <a:rPr lang="en-US" sz="1200" b="1" i="0" kern="1200" dirty="0">
                <a:solidFill>
                  <a:schemeClr val="tx1"/>
                </a:solidFill>
                <a:effectLst/>
                <a:latin typeface="+mn-lt"/>
                <a:ea typeface="+mn-ea"/>
                <a:cs typeface="+mn-cs"/>
              </a:rPr>
              <a:t>echo</a:t>
            </a:r>
            <a:r>
              <a:rPr lang="en-US" sz="1200" b="0" i="0" kern="1200" dirty="0">
                <a:solidFill>
                  <a:schemeClr val="tx1"/>
                </a:solidFill>
                <a:effectLst/>
                <a:latin typeface="+mn-lt"/>
                <a:ea typeface="+mn-ea"/>
                <a:cs typeface="+mn-cs"/>
              </a:rPr>
              <a:t> Current </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Time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${CURRENTDATE}</a:t>
            </a:r>
          </a:p>
          <a:p>
            <a:pPr fontAlgn="base"/>
            <a:r>
              <a:rPr lang="en-US" sz="1200" b="1" i="0" kern="1200" dirty="0">
                <a:solidFill>
                  <a:schemeClr val="tx1"/>
                </a:solidFill>
                <a:effectLst/>
                <a:latin typeface="+mn-lt"/>
                <a:ea typeface="+mn-ea"/>
                <a:cs typeface="+mn-cs"/>
              </a:rPr>
              <a:t>echo</a:t>
            </a:r>
            <a:r>
              <a:rPr lang="en-US" sz="1200" b="0" i="0" kern="1200" dirty="0">
                <a:solidFill>
                  <a:schemeClr val="tx1"/>
                </a:solidFill>
                <a:effectLst/>
                <a:latin typeface="+mn-lt"/>
                <a:ea typeface="+mn-ea"/>
                <a:cs typeface="+mn-cs"/>
              </a:rPr>
              <a:t> Current Unix epoch </a:t>
            </a:r>
            <a:r>
              <a:rPr lang="en-US" sz="1200" b="1" i="0" kern="1200" dirty="0">
                <a:solidFill>
                  <a:schemeClr val="tx1"/>
                </a:solidFill>
                <a:effectLst/>
                <a:latin typeface="+mn-lt"/>
                <a:ea typeface="+mn-ea"/>
                <a:cs typeface="+mn-cs"/>
              </a:rPr>
              <a:t>time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${CURRENTEPOCTIME}</a:t>
            </a:r>
          </a:p>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15</a:t>
            </a:fld>
            <a:endParaRPr lang="en-US" dirty="0"/>
          </a:p>
        </p:txBody>
      </p:sp>
    </p:spTree>
    <p:extLst>
      <p:ext uri="{BB962C8B-B14F-4D97-AF65-F5344CB8AC3E}">
        <p14:creationId xmlns:p14="http://schemas.microsoft.com/office/powerpoint/2010/main" val="1727346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https://</a:t>
            </a:r>
            <a:r>
              <a:rPr lang="en-IN" sz="1200" kern="1200" dirty="0" err="1">
                <a:solidFill>
                  <a:schemeClr val="tx1"/>
                </a:solidFill>
                <a:effectLst/>
                <a:latin typeface="+mn-lt"/>
                <a:ea typeface="+mn-ea"/>
                <a:cs typeface="+mn-cs"/>
              </a:rPr>
              <a:t>www.softwaretestingmaterial.com</a:t>
            </a:r>
            <a:r>
              <a:rPr lang="en-IN" sz="1200" kern="1200" dirty="0">
                <a:solidFill>
                  <a:schemeClr val="tx1"/>
                </a:solidFill>
                <a:effectLst/>
                <a:latin typeface="+mn-lt"/>
                <a:ea typeface="+mn-ea"/>
                <a:cs typeface="+mn-cs"/>
              </a:rPr>
              <a:t>/execute-maven-project-using-</a:t>
            </a:r>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3FCE4C0-1175-4F38-90ED-AE7A39817694}" type="slidenum">
              <a:rPr lang="en-US" smtClean="0"/>
              <a:t>16</a:t>
            </a:fld>
            <a:endParaRPr lang="en-US" dirty="0"/>
          </a:p>
        </p:txBody>
      </p:sp>
    </p:spTree>
    <p:extLst>
      <p:ext uri="{BB962C8B-B14F-4D97-AF65-F5344CB8AC3E}">
        <p14:creationId xmlns:p14="http://schemas.microsoft.com/office/powerpoint/2010/main" val="3023705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https://</a:t>
            </a:r>
            <a:r>
              <a:rPr lang="en-IN" sz="1200" kern="1200" dirty="0" err="1">
                <a:solidFill>
                  <a:schemeClr val="tx1"/>
                </a:solidFill>
                <a:effectLst/>
                <a:latin typeface="+mn-lt"/>
                <a:ea typeface="+mn-ea"/>
                <a:cs typeface="+mn-cs"/>
              </a:rPr>
              <a:t>www.softwaretestingmaterial.com</a:t>
            </a:r>
            <a:r>
              <a:rPr lang="en-IN" sz="1200" kern="1200" dirty="0">
                <a:solidFill>
                  <a:schemeClr val="tx1"/>
                </a:solidFill>
                <a:effectLst/>
                <a:latin typeface="+mn-lt"/>
                <a:ea typeface="+mn-ea"/>
                <a:cs typeface="+mn-cs"/>
              </a:rPr>
              <a:t>/execute-maven-project-using-</a:t>
            </a:r>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3FCE4C0-1175-4F38-90ED-AE7A39817694}" type="slidenum">
              <a:rPr lang="en-US" smtClean="0"/>
              <a:t>17</a:t>
            </a:fld>
            <a:endParaRPr lang="en-US" dirty="0"/>
          </a:p>
        </p:txBody>
      </p:sp>
    </p:spTree>
    <p:extLst>
      <p:ext uri="{BB962C8B-B14F-4D97-AF65-F5344CB8AC3E}">
        <p14:creationId xmlns:p14="http://schemas.microsoft.com/office/powerpoint/2010/main" val="4101149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https://</a:t>
            </a:r>
            <a:r>
              <a:rPr lang="en-IN" sz="1200" kern="1200" dirty="0" err="1">
                <a:solidFill>
                  <a:schemeClr val="tx1"/>
                </a:solidFill>
                <a:effectLst/>
                <a:latin typeface="+mn-lt"/>
                <a:ea typeface="+mn-ea"/>
                <a:cs typeface="+mn-cs"/>
              </a:rPr>
              <a:t>www.softwaretestingmaterial.com</a:t>
            </a:r>
            <a:r>
              <a:rPr lang="en-IN" sz="1200" kern="1200" dirty="0">
                <a:solidFill>
                  <a:schemeClr val="tx1"/>
                </a:solidFill>
                <a:effectLst/>
                <a:latin typeface="+mn-lt"/>
                <a:ea typeface="+mn-ea"/>
                <a:cs typeface="+mn-cs"/>
              </a:rPr>
              <a:t>/execute-maven-project-using-</a:t>
            </a:r>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3FCE4C0-1175-4F38-90ED-AE7A39817694}" type="slidenum">
              <a:rPr lang="en-US" smtClean="0"/>
              <a:t>18</a:t>
            </a:fld>
            <a:endParaRPr lang="en-US" dirty="0"/>
          </a:p>
        </p:txBody>
      </p:sp>
    </p:spTree>
    <p:extLst>
      <p:ext uri="{BB962C8B-B14F-4D97-AF65-F5344CB8AC3E}">
        <p14:creationId xmlns:p14="http://schemas.microsoft.com/office/powerpoint/2010/main" val="485007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https://</a:t>
            </a:r>
            <a:r>
              <a:rPr lang="en-IN" sz="1200" kern="1200" dirty="0" err="1">
                <a:solidFill>
                  <a:schemeClr val="tx1"/>
                </a:solidFill>
                <a:effectLst/>
                <a:latin typeface="+mn-lt"/>
                <a:ea typeface="+mn-ea"/>
                <a:cs typeface="+mn-cs"/>
              </a:rPr>
              <a:t>www.softwaretestingmaterial.com</a:t>
            </a:r>
            <a:r>
              <a:rPr lang="en-IN" sz="1200" kern="1200" dirty="0">
                <a:solidFill>
                  <a:schemeClr val="tx1"/>
                </a:solidFill>
                <a:effectLst/>
                <a:latin typeface="+mn-lt"/>
                <a:ea typeface="+mn-ea"/>
                <a:cs typeface="+mn-cs"/>
              </a:rPr>
              <a:t>/execute-maven-project-using-</a:t>
            </a:r>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3FCE4C0-1175-4F38-90ED-AE7A39817694}" type="slidenum">
              <a:rPr lang="en-US" smtClean="0"/>
              <a:t>19</a:t>
            </a:fld>
            <a:endParaRPr lang="en-US" dirty="0"/>
          </a:p>
        </p:txBody>
      </p:sp>
    </p:spTree>
    <p:extLst>
      <p:ext uri="{BB962C8B-B14F-4D97-AF65-F5344CB8AC3E}">
        <p14:creationId xmlns:p14="http://schemas.microsoft.com/office/powerpoint/2010/main" val="1672411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2</a:t>
            </a:fld>
            <a:endParaRPr lang="en-US" dirty="0"/>
          </a:p>
        </p:txBody>
      </p:sp>
    </p:spTree>
    <p:extLst>
      <p:ext uri="{BB962C8B-B14F-4D97-AF65-F5344CB8AC3E}">
        <p14:creationId xmlns:p14="http://schemas.microsoft.com/office/powerpoint/2010/main" val="3146234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https://</a:t>
            </a:r>
            <a:r>
              <a:rPr lang="en-IN" sz="1200" kern="1200" dirty="0" err="1">
                <a:solidFill>
                  <a:schemeClr val="tx1"/>
                </a:solidFill>
                <a:effectLst/>
                <a:latin typeface="+mn-lt"/>
                <a:ea typeface="+mn-ea"/>
                <a:cs typeface="+mn-cs"/>
              </a:rPr>
              <a:t>www.softwaretestingmaterial.com</a:t>
            </a:r>
            <a:r>
              <a:rPr lang="en-IN" sz="1200" kern="1200" dirty="0">
                <a:solidFill>
                  <a:schemeClr val="tx1"/>
                </a:solidFill>
                <a:effectLst/>
                <a:latin typeface="+mn-lt"/>
                <a:ea typeface="+mn-ea"/>
                <a:cs typeface="+mn-cs"/>
              </a:rPr>
              <a:t>/execute-maven-project-using-</a:t>
            </a:r>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3FCE4C0-1175-4F38-90ED-AE7A39817694}" type="slidenum">
              <a:rPr lang="en-US" smtClean="0"/>
              <a:t>20</a:t>
            </a:fld>
            <a:endParaRPr lang="en-US" dirty="0"/>
          </a:p>
        </p:txBody>
      </p:sp>
    </p:spTree>
    <p:extLst>
      <p:ext uri="{BB962C8B-B14F-4D97-AF65-F5344CB8AC3E}">
        <p14:creationId xmlns:p14="http://schemas.microsoft.com/office/powerpoint/2010/main" val="3911679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21</a:t>
            </a:fld>
            <a:endParaRPr lang="en-US" dirty="0"/>
          </a:p>
        </p:txBody>
      </p:sp>
    </p:spTree>
    <p:extLst>
      <p:ext uri="{BB962C8B-B14F-4D97-AF65-F5344CB8AC3E}">
        <p14:creationId xmlns:p14="http://schemas.microsoft.com/office/powerpoint/2010/main" val="1585236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 password</a:t>
            </a:r>
          </a:p>
          <a:p>
            <a:r>
              <a:rPr lang="en-IN" sz="1200" kern="1200" dirty="0">
                <a:solidFill>
                  <a:schemeClr val="tx1"/>
                </a:solidFill>
                <a:effectLst/>
                <a:latin typeface="+mn-lt"/>
                <a:ea typeface="+mn-ea"/>
                <a:cs typeface="+mn-cs"/>
              </a:rPr>
              <a:t>6b177504d23c40e08c50f492c5d568f8</a:t>
            </a:r>
          </a:p>
          <a:p>
            <a:r>
              <a:rPr lang="en-IN" sz="1200" kern="1200" dirty="0">
                <a:solidFill>
                  <a:schemeClr val="tx1"/>
                </a:solidFill>
                <a:effectLst/>
                <a:latin typeface="+mn-lt"/>
                <a:ea typeface="+mn-ea"/>
                <a:cs typeface="+mn-cs"/>
              </a:rPr>
              <a:t>first admin username :</a:t>
            </a:r>
            <a:r>
              <a:rPr lang="en-IN" sz="1200" kern="1200" dirty="0" err="1">
                <a:solidFill>
                  <a:schemeClr val="tx1"/>
                </a:solidFill>
                <a:effectLst/>
                <a:latin typeface="+mn-lt"/>
                <a:ea typeface="+mn-ea"/>
                <a:cs typeface="+mn-cs"/>
              </a:rPr>
              <a:t>shalini</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password : </a:t>
            </a:r>
            <a:r>
              <a:rPr lang="en-IN" sz="1200" kern="1200" dirty="0" err="1">
                <a:solidFill>
                  <a:schemeClr val="tx1"/>
                </a:solidFill>
                <a:effectLst/>
                <a:latin typeface="+mn-lt"/>
                <a:ea typeface="+mn-ea"/>
                <a:cs typeface="+mn-cs"/>
              </a:rPr>
              <a:t>shalini</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dirty="0"/>
              <a:t>java -jar </a:t>
            </a:r>
            <a:r>
              <a:rPr lang="en-IN" dirty="0" err="1"/>
              <a:t>jenkins.war</a:t>
            </a:r>
            <a:r>
              <a:rPr lang="en-IN" dirty="0"/>
              <a:t> --</a:t>
            </a:r>
            <a:r>
              <a:rPr lang="en-IN" dirty="0" err="1"/>
              <a:t>httpPort</a:t>
            </a:r>
            <a:r>
              <a:rPr lang="en-IN" dirty="0"/>
              <a:t>=8080</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jenkins.war</a:t>
            </a:r>
            <a:r>
              <a:rPr lang="en-IN" sz="1200" b="0" i="0" kern="1200" dirty="0">
                <a:solidFill>
                  <a:schemeClr val="tx1"/>
                </a:solidFill>
                <a:effectLst/>
                <a:latin typeface="+mn-lt"/>
                <a:ea typeface="+mn-ea"/>
                <a:cs typeface="+mn-cs"/>
              </a:rPr>
              <a:t> is deployed in your </a:t>
            </a:r>
            <a:r>
              <a:rPr lang="en-IN" sz="1200" b="0" i="1" kern="1200" dirty="0" err="1">
                <a:solidFill>
                  <a:schemeClr val="tx1"/>
                </a:solidFill>
                <a:effectLst/>
                <a:latin typeface="+mn-lt"/>
                <a:ea typeface="+mn-ea"/>
                <a:cs typeface="+mn-cs"/>
              </a:rPr>
              <a:t>webapps</a:t>
            </a:r>
            <a:r>
              <a:rPr lang="en-IN" sz="1200" b="0" i="0" kern="1200" dirty="0">
                <a:solidFill>
                  <a:schemeClr val="tx1"/>
                </a:solidFill>
                <a:effectLst/>
                <a:latin typeface="+mn-lt"/>
                <a:ea typeface="+mn-ea"/>
                <a:cs typeface="+mn-cs"/>
              </a:rPr>
              <a:t> directory, but cannot be started and the tomcat manager says </a:t>
            </a:r>
            <a:r>
              <a:rPr lang="en-IN" sz="1200" b="0" i="1" kern="1200" dirty="0">
                <a:solidFill>
                  <a:schemeClr val="tx1"/>
                </a:solidFill>
                <a:effectLst/>
                <a:latin typeface="+mn-lt"/>
                <a:ea typeface="+mn-ea"/>
                <a:cs typeface="+mn-cs"/>
              </a:rPr>
              <a:t>﻿FAIL - Application at context path /</a:t>
            </a:r>
            <a:r>
              <a:rPr lang="en-IN" sz="1200" b="0" i="1" kern="1200" dirty="0" err="1">
                <a:solidFill>
                  <a:schemeClr val="tx1"/>
                </a:solidFill>
                <a:effectLst/>
                <a:latin typeface="+mn-lt"/>
                <a:ea typeface="+mn-ea"/>
                <a:cs typeface="+mn-cs"/>
              </a:rPr>
              <a:t>jenkins</a:t>
            </a:r>
            <a:r>
              <a:rPr lang="en-IN" sz="1200" b="0" i="1" kern="1200" dirty="0">
                <a:solidFill>
                  <a:schemeClr val="tx1"/>
                </a:solidFill>
                <a:effectLst/>
                <a:latin typeface="+mn-lt"/>
                <a:ea typeface="+mn-ea"/>
                <a:cs typeface="+mn-cs"/>
              </a:rPr>
              <a:t> could not be started</a:t>
            </a:r>
            <a:r>
              <a:rPr lang="en-IN" sz="1200" b="0" i="0" kern="1200" dirty="0">
                <a:solidFill>
                  <a:schemeClr val="tx1"/>
                </a:solidFill>
                <a:effectLst/>
                <a:latin typeface="+mn-lt"/>
                <a:ea typeface="+mn-ea"/>
                <a:cs typeface="+mn-cs"/>
              </a:rPr>
              <a:t>, you may need to grant the </a:t>
            </a:r>
            <a:r>
              <a:rPr lang="en-IN" sz="1200" b="0" i="0" kern="1200" dirty="0" err="1">
                <a:solidFill>
                  <a:schemeClr val="tx1"/>
                </a:solidFill>
                <a:effectLst/>
                <a:latin typeface="+mn-lt"/>
                <a:ea typeface="+mn-ea"/>
                <a:cs typeface="+mn-cs"/>
              </a:rPr>
              <a:t>permissons</a:t>
            </a:r>
            <a:r>
              <a:rPr lang="en-IN" sz="1200" b="0" i="0" kern="1200" dirty="0">
                <a:solidFill>
                  <a:schemeClr val="tx1"/>
                </a:solidFill>
                <a:effectLst/>
                <a:latin typeface="+mn-lt"/>
                <a:ea typeface="+mn-ea"/>
                <a:cs typeface="+mn-cs"/>
              </a:rPr>
              <a:t> for </a:t>
            </a:r>
            <a:r>
              <a:rPr lang="en-IN" dirty="0"/>
              <a:t>﻿JENKINS_HOME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mkdir</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chown</a:t>
            </a:r>
            <a:r>
              <a:rPr lang="en-IN" sz="1200" b="0" i="0" kern="1200" dirty="0">
                <a:solidFill>
                  <a:schemeClr val="tx1"/>
                </a:solidFill>
                <a:effectLst/>
                <a:latin typeface="+mn-lt"/>
                <a:ea typeface="+mn-ea"/>
                <a:cs typeface="+mn-cs"/>
              </a:rPr>
              <a:t> tomcat7:nogroup .Jenkins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makes the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folder writable and Jenkins can use it.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22</a:t>
            </a:fld>
            <a:endParaRPr lang="en-US" dirty="0"/>
          </a:p>
        </p:txBody>
      </p:sp>
    </p:spTree>
    <p:extLst>
      <p:ext uri="{BB962C8B-B14F-4D97-AF65-F5344CB8AC3E}">
        <p14:creationId xmlns:p14="http://schemas.microsoft.com/office/powerpoint/2010/main" val="2767480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 password</a:t>
            </a:r>
          </a:p>
          <a:p>
            <a:r>
              <a:rPr lang="en-IN" sz="1200" kern="1200" dirty="0">
                <a:solidFill>
                  <a:schemeClr val="tx1"/>
                </a:solidFill>
                <a:effectLst/>
                <a:latin typeface="+mn-lt"/>
                <a:ea typeface="+mn-ea"/>
                <a:cs typeface="+mn-cs"/>
              </a:rPr>
              <a:t>6b177504d23c40e08c50f492c5d568f8</a:t>
            </a:r>
          </a:p>
          <a:p>
            <a:endParaRPr lang="en-IN" sz="1200" kern="1200" dirty="0">
              <a:solidFill>
                <a:schemeClr val="tx1"/>
              </a:solidFill>
              <a:effectLst/>
              <a:latin typeface="+mn-lt"/>
              <a:ea typeface="+mn-ea"/>
              <a:cs typeface="+mn-cs"/>
            </a:endParaRPr>
          </a:p>
          <a:p>
            <a:r>
              <a:rPr lang="en-IN" dirty="0"/>
              <a:t>java -jar </a:t>
            </a:r>
            <a:r>
              <a:rPr lang="en-IN" dirty="0" err="1"/>
              <a:t>jenkins.war</a:t>
            </a:r>
            <a:r>
              <a:rPr lang="en-IN" dirty="0"/>
              <a:t> --</a:t>
            </a:r>
            <a:r>
              <a:rPr lang="en-IN" dirty="0" err="1"/>
              <a:t>httpPort</a:t>
            </a:r>
            <a:r>
              <a:rPr lang="en-IN" dirty="0"/>
              <a:t>=8080</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https://</a:t>
            </a:r>
            <a:r>
              <a:rPr lang="en-IN" sz="1200" b="0" i="0" kern="1200" dirty="0" err="1">
                <a:solidFill>
                  <a:schemeClr val="tx1"/>
                </a:solidFill>
                <a:effectLst/>
                <a:latin typeface="+mn-lt"/>
                <a:ea typeface="+mn-ea"/>
                <a:cs typeface="+mn-cs"/>
              </a:rPr>
              <a:t>github.com</a:t>
            </a:r>
            <a:r>
              <a:rPr lang="en-IN" sz="1200" b="0" i="0" kern="1200" dirty="0">
                <a:solidFill>
                  <a:schemeClr val="tx1"/>
                </a:solidFill>
                <a:effectLst/>
                <a:latin typeface="+mn-lt"/>
                <a:ea typeface="+mn-ea"/>
                <a:cs typeface="+mn-cs"/>
              </a:rPr>
              <a:t>/samarpit1111/</a:t>
            </a:r>
            <a:r>
              <a:rPr lang="en-IN" sz="1200" b="0" i="0" kern="1200" dirty="0" err="1">
                <a:solidFill>
                  <a:schemeClr val="tx1"/>
                </a:solidFill>
                <a:effectLst/>
                <a:latin typeface="+mn-lt"/>
                <a:ea typeface="+mn-ea"/>
                <a:cs typeface="+mn-cs"/>
              </a:rPr>
              <a:t>devops_pipeline_demo</a:t>
            </a:r>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jenkins.war</a:t>
            </a:r>
            <a:r>
              <a:rPr lang="en-IN" sz="1200" b="0" i="0" kern="1200" dirty="0">
                <a:solidFill>
                  <a:schemeClr val="tx1"/>
                </a:solidFill>
                <a:effectLst/>
                <a:latin typeface="+mn-lt"/>
                <a:ea typeface="+mn-ea"/>
                <a:cs typeface="+mn-cs"/>
              </a:rPr>
              <a:t> is deployed in your </a:t>
            </a:r>
            <a:r>
              <a:rPr lang="en-IN" sz="1200" b="0" i="1" kern="1200" dirty="0" err="1">
                <a:solidFill>
                  <a:schemeClr val="tx1"/>
                </a:solidFill>
                <a:effectLst/>
                <a:latin typeface="+mn-lt"/>
                <a:ea typeface="+mn-ea"/>
                <a:cs typeface="+mn-cs"/>
              </a:rPr>
              <a:t>webapps</a:t>
            </a:r>
            <a:r>
              <a:rPr lang="en-IN" sz="1200" b="0" i="0" kern="1200" dirty="0">
                <a:solidFill>
                  <a:schemeClr val="tx1"/>
                </a:solidFill>
                <a:effectLst/>
                <a:latin typeface="+mn-lt"/>
                <a:ea typeface="+mn-ea"/>
                <a:cs typeface="+mn-cs"/>
              </a:rPr>
              <a:t> directory, but cannot be started and the tomcat manager says </a:t>
            </a:r>
            <a:r>
              <a:rPr lang="en-IN" sz="1200" b="0" i="1" kern="1200" dirty="0">
                <a:solidFill>
                  <a:schemeClr val="tx1"/>
                </a:solidFill>
                <a:effectLst/>
                <a:latin typeface="+mn-lt"/>
                <a:ea typeface="+mn-ea"/>
                <a:cs typeface="+mn-cs"/>
              </a:rPr>
              <a:t>﻿FAIL - Application at context path /</a:t>
            </a:r>
            <a:r>
              <a:rPr lang="en-IN" sz="1200" b="0" i="1" kern="1200" dirty="0" err="1">
                <a:solidFill>
                  <a:schemeClr val="tx1"/>
                </a:solidFill>
                <a:effectLst/>
                <a:latin typeface="+mn-lt"/>
                <a:ea typeface="+mn-ea"/>
                <a:cs typeface="+mn-cs"/>
              </a:rPr>
              <a:t>jenkins</a:t>
            </a:r>
            <a:r>
              <a:rPr lang="en-IN" sz="1200" b="0" i="1" kern="1200" dirty="0">
                <a:solidFill>
                  <a:schemeClr val="tx1"/>
                </a:solidFill>
                <a:effectLst/>
                <a:latin typeface="+mn-lt"/>
                <a:ea typeface="+mn-ea"/>
                <a:cs typeface="+mn-cs"/>
              </a:rPr>
              <a:t> could not be started</a:t>
            </a:r>
            <a:r>
              <a:rPr lang="en-IN" sz="1200" b="0" i="0" kern="1200" dirty="0">
                <a:solidFill>
                  <a:schemeClr val="tx1"/>
                </a:solidFill>
                <a:effectLst/>
                <a:latin typeface="+mn-lt"/>
                <a:ea typeface="+mn-ea"/>
                <a:cs typeface="+mn-cs"/>
              </a:rPr>
              <a:t>, you may need to grant the </a:t>
            </a:r>
            <a:r>
              <a:rPr lang="en-IN" sz="1200" b="0" i="0" kern="1200" dirty="0" err="1">
                <a:solidFill>
                  <a:schemeClr val="tx1"/>
                </a:solidFill>
                <a:effectLst/>
                <a:latin typeface="+mn-lt"/>
                <a:ea typeface="+mn-ea"/>
                <a:cs typeface="+mn-cs"/>
              </a:rPr>
              <a:t>permissons</a:t>
            </a:r>
            <a:r>
              <a:rPr lang="en-IN" sz="1200" b="0" i="0" kern="1200" dirty="0">
                <a:solidFill>
                  <a:schemeClr val="tx1"/>
                </a:solidFill>
                <a:effectLst/>
                <a:latin typeface="+mn-lt"/>
                <a:ea typeface="+mn-ea"/>
                <a:cs typeface="+mn-cs"/>
              </a:rPr>
              <a:t> for </a:t>
            </a:r>
            <a:r>
              <a:rPr lang="en-IN" dirty="0"/>
              <a:t>﻿JENKINS_HOME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mkdir</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chown</a:t>
            </a:r>
            <a:r>
              <a:rPr lang="en-IN" sz="1200" b="0" i="0" kern="1200" dirty="0">
                <a:solidFill>
                  <a:schemeClr val="tx1"/>
                </a:solidFill>
                <a:effectLst/>
                <a:latin typeface="+mn-lt"/>
                <a:ea typeface="+mn-ea"/>
                <a:cs typeface="+mn-cs"/>
              </a:rPr>
              <a:t> tomcat7:nogroup .Jenkins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makes the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folder writable and Jenkins can use it.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23</a:t>
            </a:fld>
            <a:endParaRPr lang="en-US" dirty="0"/>
          </a:p>
        </p:txBody>
      </p:sp>
    </p:spTree>
    <p:extLst>
      <p:ext uri="{BB962C8B-B14F-4D97-AF65-F5344CB8AC3E}">
        <p14:creationId xmlns:p14="http://schemas.microsoft.com/office/powerpoint/2010/main" val="3722267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 password</a:t>
            </a:r>
          </a:p>
          <a:p>
            <a:r>
              <a:rPr lang="en-IN" sz="1200" kern="1200" dirty="0">
                <a:solidFill>
                  <a:schemeClr val="tx1"/>
                </a:solidFill>
                <a:effectLst/>
                <a:latin typeface="+mn-lt"/>
                <a:ea typeface="+mn-ea"/>
                <a:cs typeface="+mn-cs"/>
              </a:rPr>
              <a:t>6b177504d23c40e08c50f492c5d568f8</a:t>
            </a:r>
          </a:p>
          <a:p>
            <a:endParaRPr lang="en-IN" sz="1200" kern="1200" dirty="0">
              <a:solidFill>
                <a:schemeClr val="tx1"/>
              </a:solidFill>
              <a:effectLst/>
              <a:latin typeface="+mn-lt"/>
              <a:ea typeface="+mn-ea"/>
              <a:cs typeface="+mn-cs"/>
            </a:endParaRPr>
          </a:p>
          <a:p>
            <a:r>
              <a:rPr lang="en-IN" dirty="0"/>
              <a:t>java -jar </a:t>
            </a:r>
            <a:r>
              <a:rPr lang="en-IN" dirty="0" err="1"/>
              <a:t>jenkins.war</a:t>
            </a:r>
            <a:r>
              <a:rPr lang="en-IN" dirty="0"/>
              <a:t> --</a:t>
            </a:r>
            <a:r>
              <a:rPr lang="en-IN" dirty="0" err="1"/>
              <a:t>httpPort</a:t>
            </a:r>
            <a:r>
              <a:rPr lang="en-IN" dirty="0"/>
              <a:t>=8080</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https://</a:t>
            </a:r>
            <a:r>
              <a:rPr lang="en-IN" sz="1200" b="0" i="0" kern="1200" dirty="0" err="1">
                <a:solidFill>
                  <a:schemeClr val="tx1"/>
                </a:solidFill>
                <a:effectLst/>
                <a:latin typeface="+mn-lt"/>
                <a:ea typeface="+mn-ea"/>
                <a:cs typeface="+mn-cs"/>
              </a:rPr>
              <a:t>github.com</a:t>
            </a:r>
            <a:r>
              <a:rPr lang="en-IN" sz="1200" b="0" i="0" kern="1200" dirty="0">
                <a:solidFill>
                  <a:schemeClr val="tx1"/>
                </a:solidFill>
                <a:effectLst/>
                <a:latin typeface="+mn-lt"/>
                <a:ea typeface="+mn-ea"/>
                <a:cs typeface="+mn-cs"/>
              </a:rPr>
              <a:t>/samarpit1111/</a:t>
            </a:r>
            <a:r>
              <a:rPr lang="en-IN" sz="1200" b="0" i="0" kern="1200" dirty="0" err="1">
                <a:solidFill>
                  <a:schemeClr val="tx1"/>
                </a:solidFill>
                <a:effectLst/>
                <a:latin typeface="+mn-lt"/>
                <a:ea typeface="+mn-ea"/>
                <a:cs typeface="+mn-cs"/>
              </a:rPr>
              <a:t>devops_pipeline_demo</a:t>
            </a:r>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jenkins.war</a:t>
            </a:r>
            <a:r>
              <a:rPr lang="en-IN" sz="1200" b="0" i="0" kern="1200" dirty="0">
                <a:solidFill>
                  <a:schemeClr val="tx1"/>
                </a:solidFill>
                <a:effectLst/>
                <a:latin typeface="+mn-lt"/>
                <a:ea typeface="+mn-ea"/>
                <a:cs typeface="+mn-cs"/>
              </a:rPr>
              <a:t> is deployed in your </a:t>
            </a:r>
            <a:r>
              <a:rPr lang="en-IN" sz="1200" b="0" i="1" kern="1200" dirty="0" err="1">
                <a:solidFill>
                  <a:schemeClr val="tx1"/>
                </a:solidFill>
                <a:effectLst/>
                <a:latin typeface="+mn-lt"/>
                <a:ea typeface="+mn-ea"/>
                <a:cs typeface="+mn-cs"/>
              </a:rPr>
              <a:t>webapps</a:t>
            </a:r>
            <a:r>
              <a:rPr lang="en-IN" sz="1200" b="0" i="0" kern="1200" dirty="0">
                <a:solidFill>
                  <a:schemeClr val="tx1"/>
                </a:solidFill>
                <a:effectLst/>
                <a:latin typeface="+mn-lt"/>
                <a:ea typeface="+mn-ea"/>
                <a:cs typeface="+mn-cs"/>
              </a:rPr>
              <a:t> directory, but cannot be started and the tomcat manager says </a:t>
            </a:r>
            <a:r>
              <a:rPr lang="en-IN" sz="1200" b="0" i="1" kern="1200" dirty="0">
                <a:solidFill>
                  <a:schemeClr val="tx1"/>
                </a:solidFill>
                <a:effectLst/>
                <a:latin typeface="+mn-lt"/>
                <a:ea typeface="+mn-ea"/>
                <a:cs typeface="+mn-cs"/>
              </a:rPr>
              <a:t>﻿FAIL - Application at context path /</a:t>
            </a:r>
            <a:r>
              <a:rPr lang="en-IN" sz="1200" b="0" i="1" kern="1200" dirty="0" err="1">
                <a:solidFill>
                  <a:schemeClr val="tx1"/>
                </a:solidFill>
                <a:effectLst/>
                <a:latin typeface="+mn-lt"/>
                <a:ea typeface="+mn-ea"/>
                <a:cs typeface="+mn-cs"/>
              </a:rPr>
              <a:t>jenkins</a:t>
            </a:r>
            <a:r>
              <a:rPr lang="en-IN" sz="1200" b="0" i="1" kern="1200" dirty="0">
                <a:solidFill>
                  <a:schemeClr val="tx1"/>
                </a:solidFill>
                <a:effectLst/>
                <a:latin typeface="+mn-lt"/>
                <a:ea typeface="+mn-ea"/>
                <a:cs typeface="+mn-cs"/>
              </a:rPr>
              <a:t> could not be started</a:t>
            </a:r>
            <a:r>
              <a:rPr lang="en-IN" sz="1200" b="0" i="0" kern="1200" dirty="0">
                <a:solidFill>
                  <a:schemeClr val="tx1"/>
                </a:solidFill>
                <a:effectLst/>
                <a:latin typeface="+mn-lt"/>
                <a:ea typeface="+mn-ea"/>
                <a:cs typeface="+mn-cs"/>
              </a:rPr>
              <a:t>, you may need to grant the </a:t>
            </a:r>
            <a:r>
              <a:rPr lang="en-IN" sz="1200" b="0" i="0" kern="1200" dirty="0" err="1">
                <a:solidFill>
                  <a:schemeClr val="tx1"/>
                </a:solidFill>
                <a:effectLst/>
                <a:latin typeface="+mn-lt"/>
                <a:ea typeface="+mn-ea"/>
                <a:cs typeface="+mn-cs"/>
              </a:rPr>
              <a:t>permissons</a:t>
            </a:r>
            <a:r>
              <a:rPr lang="en-IN" sz="1200" b="0" i="0" kern="1200" dirty="0">
                <a:solidFill>
                  <a:schemeClr val="tx1"/>
                </a:solidFill>
                <a:effectLst/>
                <a:latin typeface="+mn-lt"/>
                <a:ea typeface="+mn-ea"/>
                <a:cs typeface="+mn-cs"/>
              </a:rPr>
              <a:t> for </a:t>
            </a:r>
            <a:r>
              <a:rPr lang="en-IN" dirty="0"/>
              <a:t>﻿JENKINS_HOME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mkdir</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chown</a:t>
            </a:r>
            <a:r>
              <a:rPr lang="en-IN" sz="1200" b="0" i="0" kern="1200" dirty="0">
                <a:solidFill>
                  <a:schemeClr val="tx1"/>
                </a:solidFill>
                <a:effectLst/>
                <a:latin typeface="+mn-lt"/>
                <a:ea typeface="+mn-ea"/>
                <a:cs typeface="+mn-cs"/>
              </a:rPr>
              <a:t> tomcat7:nogroup .Jenkins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makes the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folder writable and Jenkins can use it.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24</a:t>
            </a:fld>
            <a:endParaRPr lang="en-US" dirty="0"/>
          </a:p>
        </p:txBody>
      </p:sp>
    </p:spTree>
    <p:extLst>
      <p:ext uri="{BB962C8B-B14F-4D97-AF65-F5344CB8AC3E}">
        <p14:creationId xmlns:p14="http://schemas.microsoft.com/office/powerpoint/2010/main" val="1965024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picture above represents a continuous delivery pipeline in Jenkins. It contains a group of states called build, deploy, test and release. These events are interlinked with each other. Every state has its events, which work in a sequence called a continuous delivery pipeline.</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25</a:t>
            </a:fld>
            <a:endParaRPr lang="en-US" dirty="0"/>
          </a:p>
        </p:txBody>
      </p:sp>
    </p:spTree>
    <p:extLst>
      <p:ext uri="{BB962C8B-B14F-4D97-AF65-F5344CB8AC3E}">
        <p14:creationId xmlns:p14="http://schemas.microsoft.com/office/powerpoint/2010/main" val="1020912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picture above represents a continuous delivery pipeline in Jenkins. It contains a group of states called build, deploy, test and release. These events are interlinked with each other. Every state has its events, which work in a sequence called a continuous delivery pipeline.</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26</a:t>
            </a:fld>
            <a:endParaRPr lang="en-US" dirty="0"/>
          </a:p>
        </p:txBody>
      </p:sp>
    </p:spTree>
    <p:extLst>
      <p:ext uri="{BB962C8B-B14F-4D97-AF65-F5344CB8AC3E}">
        <p14:creationId xmlns:p14="http://schemas.microsoft.com/office/powerpoint/2010/main" val="1385704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picture above represents a continuous delivery pipeline in Jenkins. It contains a group of states called build, deploy, test and release. These events are interlinked with each other. Every state has its events, which work in a sequence called a continuous delivery pipeline.</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27</a:t>
            </a:fld>
            <a:endParaRPr lang="en-US" dirty="0"/>
          </a:p>
        </p:txBody>
      </p:sp>
    </p:spTree>
    <p:extLst>
      <p:ext uri="{BB962C8B-B14F-4D97-AF65-F5344CB8AC3E}">
        <p14:creationId xmlns:p14="http://schemas.microsoft.com/office/powerpoint/2010/main" val="501138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 password</a:t>
            </a:r>
          </a:p>
          <a:p>
            <a:r>
              <a:rPr lang="en-IN" sz="1200" kern="1200" dirty="0">
                <a:solidFill>
                  <a:schemeClr val="tx1"/>
                </a:solidFill>
                <a:effectLst/>
                <a:latin typeface="+mn-lt"/>
                <a:ea typeface="+mn-ea"/>
                <a:cs typeface="+mn-cs"/>
              </a:rPr>
              <a:t>6b177504d23c40e08c50f492c5d568f8</a:t>
            </a:r>
          </a:p>
          <a:p>
            <a:endParaRPr lang="en-IN" sz="1200" kern="1200" dirty="0">
              <a:solidFill>
                <a:schemeClr val="tx1"/>
              </a:solidFill>
              <a:effectLst/>
              <a:latin typeface="+mn-lt"/>
              <a:ea typeface="+mn-ea"/>
              <a:cs typeface="+mn-cs"/>
            </a:endParaRPr>
          </a:p>
          <a:p>
            <a:r>
              <a:rPr lang="en-IN" dirty="0"/>
              <a:t>java -jar </a:t>
            </a:r>
            <a:r>
              <a:rPr lang="en-IN" dirty="0" err="1"/>
              <a:t>jenkins.war</a:t>
            </a:r>
            <a:r>
              <a:rPr lang="en-IN" dirty="0"/>
              <a:t> --</a:t>
            </a:r>
            <a:r>
              <a:rPr lang="en-IN" dirty="0" err="1"/>
              <a:t>httpPort</a:t>
            </a:r>
            <a:r>
              <a:rPr lang="en-IN" dirty="0"/>
              <a:t>=8080</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jenkins.war</a:t>
            </a:r>
            <a:r>
              <a:rPr lang="en-IN" sz="1200" b="0" i="0" kern="1200" dirty="0">
                <a:solidFill>
                  <a:schemeClr val="tx1"/>
                </a:solidFill>
                <a:effectLst/>
                <a:latin typeface="+mn-lt"/>
                <a:ea typeface="+mn-ea"/>
                <a:cs typeface="+mn-cs"/>
              </a:rPr>
              <a:t> is deployed in your </a:t>
            </a:r>
            <a:r>
              <a:rPr lang="en-IN" sz="1200" b="0" i="1" kern="1200" dirty="0" err="1">
                <a:solidFill>
                  <a:schemeClr val="tx1"/>
                </a:solidFill>
                <a:effectLst/>
                <a:latin typeface="+mn-lt"/>
                <a:ea typeface="+mn-ea"/>
                <a:cs typeface="+mn-cs"/>
              </a:rPr>
              <a:t>webapps</a:t>
            </a:r>
            <a:r>
              <a:rPr lang="en-IN" sz="1200" b="0" i="0" kern="1200" dirty="0">
                <a:solidFill>
                  <a:schemeClr val="tx1"/>
                </a:solidFill>
                <a:effectLst/>
                <a:latin typeface="+mn-lt"/>
                <a:ea typeface="+mn-ea"/>
                <a:cs typeface="+mn-cs"/>
              </a:rPr>
              <a:t> directory, but cannot be started and the tomcat manager says </a:t>
            </a:r>
            <a:r>
              <a:rPr lang="en-IN" sz="1200" b="0" i="1" kern="1200" dirty="0">
                <a:solidFill>
                  <a:schemeClr val="tx1"/>
                </a:solidFill>
                <a:effectLst/>
                <a:latin typeface="+mn-lt"/>
                <a:ea typeface="+mn-ea"/>
                <a:cs typeface="+mn-cs"/>
              </a:rPr>
              <a:t>﻿FAIL - Application at context path /</a:t>
            </a:r>
            <a:r>
              <a:rPr lang="en-IN" sz="1200" b="0" i="1" kern="1200" dirty="0" err="1">
                <a:solidFill>
                  <a:schemeClr val="tx1"/>
                </a:solidFill>
                <a:effectLst/>
                <a:latin typeface="+mn-lt"/>
                <a:ea typeface="+mn-ea"/>
                <a:cs typeface="+mn-cs"/>
              </a:rPr>
              <a:t>jenkins</a:t>
            </a:r>
            <a:r>
              <a:rPr lang="en-IN" sz="1200" b="0" i="1" kern="1200" dirty="0">
                <a:solidFill>
                  <a:schemeClr val="tx1"/>
                </a:solidFill>
                <a:effectLst/>
                <a:latin typeface="+mn-lt"/>
                <a:ea typeface="+mn-ea"/>
                <a:cs typeface="+mn-cs"/>
              </a:rPr>
              <a:t> could not be started</a:t>
            </a:r>
            <a:r>
              <a:rPr lang="en-IN" sz="1200" b="0" i="0" kern="1200" dirty="0">
                <a:solidFill>
                  <a:schemeClr val="tx1"/>
                </a:solidFill>
                <a:effectLst/>
                <a:latin typeface="+mn-lt"/>
                <a:ea typeface="+mn-ea"/>
                <a:cs typeface="+mn-cs"/>
              </a:rPr>
              <a:t>, you may need to grant the </a:t>
            </a:r>
            <a:r>
              <a:rPr lang="en-IN" sz="1200" b="0" i="0" kern="1200" dirty="0" err="1">
                <a:solidFill>
                  <a:schemeClr val="tx1"/>
                </a:solidFill>
                <a:effectLst/>
                <a:latin typeface="+mn-lt"/>
                <a:ea typeface="+mn-ea"/>
                <a:cs typeface="+mn-cs"/>
              </a:rPr>
              <a:t>permissons</a:t>
            </a:r>
            <a:r>
              <a:rPr lang="en-IN" sz="1200" b="0" i="0" kern="1200" dirty="0">
                <a:solidFill>
                  <a:schemeClr val="tx1"/>
                </a:solidFill>
                <a:effectLst/>
                <a:latin typeface="+mn-lt"/>
                <a:ea typeface="+mn-ea"/>
                <a:cs typeface="+mn-cs"/>
              </a:rPr>
              <a:t> for </a:t>
            </a:r>
            <a:r>
              <a:rPr lang="en-IN" dirty="0"/>
              <a:t>﻿JENKINS_HOME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mkdir</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chown</a:t>
            </a:r>
            <a:r>
              <a:rPr lang="en-IN" sz="1200" b="0" i="0" kern="1200" dirty="0">
                <a:solidFill>
                  <a:schemeClr val="tx1"/>
                </a:solidFill>
                <a:effectLst/>
                <a:latin typeface="+mn-lt"/>
                <a:ea typeface="+mn-ea"/>
                <a:cs typeface="+mn-cs"/>
              </a:rPr>
              <a:t> tomcat7:nogroup .Jenkins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makes the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folder writable and Jenkins can use it.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28</a:t>
            </a:fld>
            <a:endParaRPr lang="en-US" dirty="0"/>
          </a:p>
        </p:txBody>
      </p:sp>
    </p:spTree>
    <p:extLst>
      <p:ext uri="{BB962C8B-B14F-4D97-AF65-F5344CB8AC3E}">
        <p14:creationId xmlns:p14="http://schemas.microsoft.com/office/powerpoint/2010/main" val="1592464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3</a:t>
            </a:fld>
            <a:endParaRPr lang="en-US" dirty="0"/>
          </a:p>
        </p:txBody>
      </p:sp>
    </p:spTree>
    <p:extLst>
      <p:ext uri="{BB962C8B-B14F-4D97-AF65-F5344CB8AC3E}">
        <p14:creationId xmlns:p14="http://schemas.microsoft.com/office/powerpoint/2010/main" val="320022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4</a:t>
            </a:fld>
            <a:endParaRPr lang="en-US" dirty="0"/>
          </a:p>
        </p:txBody>
      </p:sp>
    </p:spTree>
    <p:extLst>
      <p:ext uri="{BB962C8B-B14F-4D97-AF65-F5344CB8AC3E}">
        <p14:creationId xmlns:p14="http://schemas.microsoft.com/office/powerpoint/2010/main" val="106223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For example, if your team is developing a project, Jenkins will continuously test your project builds and show you the errors in early stages of your development.</a:t>
            </a:r>
          </a:p>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5</a:t>
            </a:fld>
            <a:endParaRPr lang="en-US" dirty="0"/>
          </a:p>
        </p:txBody>
      </p:sp>
    </p:spTree>
    <p:extLst>
      <p:ext uri="{BB962C8B-B14F-4D97-AF65-F5344CB8AC3E}">
        <p14:creationId xmlns:p14="http://schemas.microsoft.com/office/powerpoint/2010/main" val="3021969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For example, if your team is developing a project, Jenkins will continuously test your project builds and show you the errors in early stages of your development.</a:t>
            </a:r>
          </a:p>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6</a:t>
            </a:fld>
            <a:endParaRPr lang="en-US" dirty="0"/>
          </a:p>
        </p:txBody>
      </p:sp>
    </p:spTree>
    <p:extLst>
      <p:ext uri="{BB962C8B-B14F-4D97-AF65-F5344CB8AC3E}">
        <p14:creationId xmlns:p14="http://schemas.microsoft.com/office/powerpoint/2010/main" val="305924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7</a:t>
            </a:fld>
            <a:endParaRPr lang="en-US" dirty="0"/>
          </a:p>
        </p:txBody>
      </p:sp>
    </p:spTree>
    <p:extLst>
      <p:ext uri="{BB962C8B-B14F-4D97-AF65-F5344CB8AC3E}">
        <p14:creationId xmlns:p14="http://schemas.microsoft.com/office/powerpoint/2010/main" val="3677828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Dhttps.protocols</a:t>
            </a:r>
            <a:r>
              <a:rPr lang="en-IN" sz="1200" kern="1200" dirty="0">
                <a:solidFill>
                  <a:schemeClr val="tx1"/>
                </a:solidFill>
                <a:effectLst/>
                <a:latin typeface="+mn-lt"/>
                <a:ea typeface="+mn-ea"/>
                <a:cs typeface="+mn-cs"/>
              </a:rPr>
              <a:t>=TLSv1,TLSv1.1,TLSv1.2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java -</a:t>
            </a:r>
            <a:r>
              <a:rPr lang="en-IN" sz="1200" kern="1200" dirty="0" err="1">
                <a:solidFill>
                  <a:schemeClr val="tx1"/>
                </a:solidFill>
                <a:effectLst/>
                <a:latin typeface="+mn-lt"/>
                <a:ea typeface="+mn-ea"/>
                <a:cs typeface="+mn-cs"/>
              </a:rPr>
              <a:t>Djavax.net.ssl.trustStore</a:t>
            </a:r>
            <a:r>
              <a:rPr lang="en-IN" sz="1200" kern="1200" dirty="0">
                <a:solidFill>
                  <a:schemeClr val="tx1"/>
                </a:solidFill>
                <a:effectLst/>
                <a:latin typeface="+mn-lt"/>
                <a:ea typeface="+mn-ea"/>
                <a:cs typeface="+mn-cs"/>
              </a:rPr>
              <a:t>="/scratch/install/jdk1.8.0_102/</a:t>
            </a:r>
            <a:r>
              <a:rPr lang="en-IN" sz="1200" kern="1200" dirty="0" err="1">
                <a:solidFill>
                  <a:schemeClr val="tx1"/>
                </a:solidFill>
                <a:effectLst/>
                <a:latin typeface="+mn-lt"/>
                <a:ea typeface="+mn-ea"/>
                <a:cs typeface="+mn-cs"/>
              </a:rPr>
              <a:t>jre</a:t>
            </a:r>
            <a:r>
              <a:rPr lang="en-IN" sz="1200" kern="1200" dirty="0">
                <a:solidFill>
                  <a:schemeClr val="tx1"/>
                </a:solidFill>
                <a:effectLst/>
                <a:latin typeface="+mn-lt"/>
                <a:ea typeface="+mn-ea"/>
                <a:cs typeface="+mn-cs"/>
              </a:rPr>
              <a:t>/lib/security/</a:t>
            </a:r>
            <a:r>
              <a:rPr lang="en-IN" sz="1200" kern="1200" dirty="0" err="1">
                <a:solidFill>
                  <a:schemeClr val="tx1"/>
                </a:solidFill>
                <a:effectLst/>
                <a:latin typeface="+mn-lt"/>
                <a:ea typeface="+mn-ea"/>
                <a:cs typeface="+mn-cs"/>
              </a:rPr>
              <a:t>cacerts</a:t>
            </a:r>
            <a:r>
              <a:rPr lang="en-IN" sz="1200" kern="1200" dirty="0">
                <a:solidFill>
                  <a:schemeClr val="tx1"/>
                </a:solidFill>
                <a:effectLst/>
                <a:latin typeface="+mn-lt"/>
                <a:ea typeface="+mn-ea"/>
                <a:cs typeface="+mn-cs"/>
              </a:rPr>
              <a:t>" -jar </a:t>
            </a:r>
            <a:r>
              <a:rPr lang="en-IN" sz="1200" kern="1200" dirty="0" err="1">
                <a:solidFill>
                  <a:schemeClr val="tx1"/>
                </a:solidFill>
                <a:effectLst/>
                <a:latin typeface="+mn-lt"/>
                <a:ea typeface="+mn-ea"/>
                <a:cs typeface="+mn-cs"/>
              </a:rPr>
              <a:t>jenkins.war</a:t>
            </a:r>
            <a:r>
              <a:rPr lang="en-IN" sz="1200" kern="1200" dirty="0">
                <a:solidFill>
                  <a:schemeClr val="tx1"/>
                </a:solidFill>
                <a:effectLst/>
                <a:latin typeface="+mn-lt"/>
                <a:ea typeface="+mn-ea"/>
                <a:cs typeface="+mn-cs"/>
              </a:rPr>
              <a:t> &amp;</a:t>
            </a:r>
          </a:p>
          <a:p>
            <a:endParaRPr lang="en-IN" sz="1200" kern="1200" dirty="0">
              <a:solidFill>
                <a:schemeClr val="tx1"/>
              </a:solidFill>
              <a:effectLst/>
              <a:latin typeface="+mn-lt"/>
              <a:ea typeface="+mn-ea"/>
              <a:cs typeface="+mn-cs"/>
            </a:endParaRPr>
          </a:p>
          <a:p>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 password</a:t>
            </a:r>
          </a:p>
          <a:p>
            <a:r>
              <a:rPr lang="en-IN" sz="1200" kern="1200" dirty="0">
                <a:solidFill>
                  <a:schemeClr val="tx1"/>
                </a:solidFill>
                <a:effectLst/>
                <a:latin typeface="+mn-lt"/>
                <a:ea typeface="+mn-ea"/>
                <a:cs typeface="+mn-cs"/>
              </a:rPr>
              <a:t>6b177504d23c40e08c50f492c5d568f8</a:t>
            </a:r>
          </a:p>
          <a:p>
            <a:r>
              <a:rPr lang="en-IN" sz="1200" kern="1200" dirty="0">
                <a:solidFill>
                  <a:schemeClr val="tx1"/>
                </a:solidFill>
                <a:effectLst/>
                <a:latin typeface="+mn-lt"/>
                <a:ea typeface="+mn-ea"/>
                <a:cs typeface="+mn-cs"/>
              </a:rPr>
              <a:t>first admin username :</a:t>
            </a:r>
            <a:r>
              <a:rPr lang="en-IN" sz="1200" kern="1200" dirty="0" err="1">
                <a:solidFill>
                  <a:schemeClr val="tx1"/>
                </a:solidFill>
                <a:effectLst/>
                <a:latin typeface="+mn-lt"/>
                <a:ea typeface="+mn-ea"/>
                <a:cs typeface="+mn-cs"/>
              </a:rPr>
              <a:t>shalini</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password : </a:t>
            </a:r>
            <a:r>
              <a:rPr lang="en-IN" sz="1200" kern="1200" dirty="0" err="1">
                <a:solidFill>
                  <a:schemeClr val="tx1"/>
                </a:solidFill>
                <a:effectLst/>
                <a:latin typeface="+mn-lt"/>
                <a:ea typeface="+mn-ea"/>
                <a:cs typeface="+mn-cs"/>
              </a:rPr>
              <a:t>shalini</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dirty="0"/>
              <a:t>java -jar </a:t>
            </a:r>
            <a:r>
              <a:rPr lang="en-IN" dirty="0" err="1"/>
              <a:t>jenkins.war</a:t>
            </a:r>
            <a:r>
              <a:rPr lang="en-IN" dirty="0"/>
              <a:t> --</a:t>
            </a:r>
            <a:r>
              <a:rPr lang="en-IN" dirty="0" err="1"/>
              <a:t>httpPort</a:t>
            </a:r>
            <a:r>
              <a:rPr lang="en-IN" dirty="0"/>
              <a:t>=8080</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jenkins.war</a:t>
            </a:r>
            <a:r>
              <a:rPr lang="en-IN" sz="1200" b="0" i="0" kern="1200" dirty="0">
                <a:solidFill>
                  <a:schemeClr val="tx1"/>
                </a:solidFill>
                <a:effectLst/>
                <a:latin typeface="+mn-lt"/>
                <a:ea typeface="+mn-ea"/>
                <a:cs typeface="+mn-cs"/>
              </a:rPr>
              <a:t> is deployed in your </a:t>
            </a:r>
            <a:r>
              <a:rPr lang="en-IN" sz="1200" b="0" i="1" kern="1200" dirty="0" err="1">
                <a:solidFill>
                  <a:schemeClr val="tx1"/>
                </a:solidFill>
                <a:effectLst/>
                <a:latin typeface="+mn-lt"/>
                <a:ea typeface="+mn-ea"/>
                <a:cs typeface="+mn-cs"/>
              </a:rPr>
              <a:t>webapps</a:t>
            </a:r>
            <a:r>
              <a:rPr lang="en-IN" sz="1200" b="0" i="0" kern="1200" dirty="0">
                <a:solidFill>
                  <a:schemeClr val="tx1"/>
                </a:solidFill>
                <a:effectLst/>
                <a:latin typeface="+mn-lt"/>
                <a:ea typeface="+mn-ea"/>
                <a:cs typeface="+mn-cs"/>
              </a:rPr>
              <a:t> directory, but cannot be started and the tomcat manager says </a:t>
            </a:r>
            <a:r>
              <a:rPr lang="en-IN" sz="1200" b="0" i="1" kern="1200" dirty="0">
                <a:solidFill>
                  <a:schemeClr val="tx1"/>
                </a:solidFill>
                <a:effectLst/>
                <a:latin typeface="+mn-lt"/>
                <a:ea typeface="+mn-ea"/>
                <a:cs typeface="+mn-cs"/>
              </a:rPr>
              <a:t>﻿FAIL - Application at context path /</a:t>
            </a:r>
            <a:r>
              <a:rPr lang="en-IN" sz="1200" b="0" i="1" kern="1200" dirty="0" err="1">
                <a:solidFill>
                  <a:schemeClr val="tx1"/>
                </a:solidFill>
                <a:effectLst/>
                <a:latin typeface="+mn-lt"/>
                <a:ea typeface="+mn-ea"/>
                <a:cs typeface="+mn-cs"/>
              </a:rPr>
              <a:t>jenkins</a:t>
            </a:r>
            <a:r>
              <a:rPr lang="en-IN" sz="1200" b="0" i="1" kern="1200" dirty="0">
                <a:solidFill>
                  <a:schemeClr val="tx1"/>
                </a:solidFill>
                <a:effectLst/>
                <a:latin typeface="+mn-lt"/>
                <a:ea typeface="+mn-ea"/>
                <a:cs typeface="+mn-cs"/>
              </a:rPr>
              <a:t> could not be started</a:t>
            </a:r>
            <a:r>
              <a:rPr lang="en-IN" sz="1200" b="0" i="0" kern="1200" dirty="0">
                <a:solidFill>
                  <a:schemeClr val="tx1"/>
                </a:solidFill>
                <a:effectLst/>
                <a:latin typeface="+mn-lt"/>
                <a:ea typeface="+mn-ea"/>
                <a:cs typeface="+mn-cs"/>
              </a:rPr>
              <a:t>, you may need to grant the </a:t>
            </a:r>
            <a:r>
              <a:rPr lang="en-IN" sz="1200" b="0" i="0" kern="1200" dirty="0" err="1">
                <a:solidFill>
                  <a:schemeClr val="tx1"/>
                </a:solidFill>
                <a:effectLst/>
                <a:latin typeface="+mn-lt"/>
                <a:ea typeface="+mn-ea"/>
                <a:cs typeface="+mn-cs"/>
              </a:rPr>
              <a:t>permissons</a:t>
            </a:r>
            <a:r>
              <a:rPr lang="en-IN" sz="1200" b="0" i="0" kern="1200" dirty="0">
                <a:solidFill>
                  <a:schemeClr val="tx1"/>
                </a:solidFill>
                <a:effectLst/>
                <a:latin typeface="+mn-lt"/>
                <a:ea typeface="+mn-ea"/>
                <a:cs typeface="+mn-cs"/>
              </a:rPr>
              <a:t> for </a:t>
            </a:r>
            <a:r>
              <a:rPr lang="en-IN" dirty="0"/>
              <a:t>﻿JENKINS_HOME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mkdir</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chown</a:t>
            </a:r>
            <a:r>
              <a:rPr lang="en-IN" sz="1200" b="0" i="0" kern="1200" dirty="0">
                <a:solidFill>
                  <a:schemeClr val="tx1"/>
                </a:solidFill>
                <a:effectLst/>
                <a:latin typeface="+mn-lt"/>
                <a:ea typeface="+mn-ea"/>
                <a:cs typeface="+mn-cs"/>
              </a:rPr>
              <a:t> tomcat7:nogroup .Jenkins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makes the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folder writable and Jenkins can use it.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8</a:t>
            </a:fld>
            <a:endParaRPr lang="en-US" dirty="0"/>
          </a:p>
        </p:txBody>
      </p:sp>
    </p:spTree>
    <p:extLst>
      <p:ext uri="{BB962C8B-B14F-4D97-AF65-F5344CB8AC3E}">
        <p14:creationId xmlns:p14="http://schemas.microsoft.com/office/powerpoint/2010/main" val="2345918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 password</a:t>
            </a:r>
          </a:p>
          <a:p>
            <a:r>
              <a:rPr lang="en-IN" sz="1200" kern="1200" dirty="0">
                <a:solidFill>
                  <a:schemeClr val="tx1"/>
                </a:solidFill>
                <a:effectLst/>
                <a:latin typeface="+mn-lt"/>
                <a:ea typeface="+mn-ea"/>
                <a:cs typeface="+mn-cs"/>
              </a:rPr>
              <a:t>6b177504d23c40e08c50f492c5d568f8</a:t>
            </a:r>
          </a:p>
          <a:p>
            <a:r>
              <a:rPr lang="en-IN" sz="1200" kern="1200" dirty="0">
                <a:solidFill>
                  <a:schemeClr val="tx1"/>
                </a:solidFill>
                <a:effectLst/>
                <a:latin typeface="+mn-lt"/>
                <a:ea typeface="+mn-ea"/>
                <a:cs typeface="+mn-cs"/>
              </a:rPr>
              <a:t>first admin username :</a:t>
            </a:r>
            <a:r>
              <a:rPr lang="en-IN" sz="1200" kern="1200" dirty="0" err="1">
                <a:solidFill>
                  <a:schemeClr val="tx1"/>
                </a:solidFill>
                <a:effectLst/>
                <a:latin typeface="+mn-lt"/>
                <a:ea typeface="+mn-ea"/>
                <a:cs typeface="+mn-cs"/>
              </a:rPr>
              <a:t>shalini</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password : </a:t>
            </a:r>
            <a:r>
              <a:rPr lang="en-IN" sz="1200" kern="1200" dirty="0" err="1">
                <a:solidFill>
                  <a:schemeClr val="tx1"/>
                </a:solidFill>
                <a:effectLst/>
                <a:latin typeface="+mn-lt"/>
                <a:ea typeface="+mn-ea"/>
                <a:cs typeface="+mn-cs"/>
              </a:rPr>
              <a:t>shalini</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dirty="0"/>
              <a:t>java -jar </a:t>
            </a:r>
            <a:r>
              <a:rPr lang="en-IN" dirty="0" err="1"/>
              <a:t>jenkins.war</a:t>
            </a:r>
            <a:r>
              <a:rPr lang="en-IN" dirty="0"/>
              <a:t> --</a:t>
            </a:r>
            <a:r>
              <a:rPr lang="en-IN" dirty="0" err="1"/>
              <a:t>httpPort</a:t>
            </a:r>
            <a:r>
              <a:rPr lang="en-IN" dirty="0"/>
              <a:t>=8080</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jenkins.war</a:t>
            </a:r>
            <a:r>
              <a:rPr lang="en-IN" sz="1200" b="0" i="0" kern="1200" dirty="0">
                <a:solidFill>
                  <a:schemeClr val="tx1"/>
                </a:solidFill>
                <a:effectLst/>
                <a:latin typeface="+mn-lt"/>
                <a:ea typeface="+mn-ea"/>
                <a:cs typeface="+mn-cs"/>
              </a:rPr>
              <a:t> is deployed in your </a:t>
            </a:r>
            <a:r>
              <a:rPr lang="en-IN" sz="1200" b="0" i="1" kern="1200" dirty="0" err="1">
                <a:solidFill>
                  <a:schemeClr val="tx1"/>
                </a:solidFill>
                <a:effectLst/>
                <a:latin typeface="+mn-lt"/>
                <a:ea typeface="+mn-ea"/>
                <a:cs typeface="+mn-cs"/>
              </a:rPr>
              <a:t>webapps</a:t>
            </a:r>
            <a:r>
              <a:rPr lang="en-IN" sz="1200" b="0" i="0" kern="1200" dirty="0">
                <a:solidFill>
                  <a:schemeClr val="tx1"/>
                </a:solidFill>
                <a:effectLst/>
                <a:latin typeface="+mn-lt"/>
                <a:ea typeface="+mn-ea"/>
                <a:cs typeface="+mn-cs"/>
              </a:rPr>
              <a:t> directory, but cannot be started and the tomcat manager says </a:t>
            </a:r>
            <a:r>
              <a:rPr lang="en-IN" sz="1200" b="0" i="1" kern="1200" dirty="0">
                <a:solidFill>
                  <a:schemeClr val="tx1"/>
                </a:solidFill>
                <a:effectLst/>
                <a:latin typeface="+mn-lt"/>
                <a:ea typeface="+mn-ea"/>
                <a:cs typeface="+mn-cs"/>
              </a:rPr>
              <a:t>﻿FAIL - Application at context path /</a:t>
            </a:r>
            <a:r>
              <a:rPr lang="en-IN" sz="1200" b="0" i="1" kern="1200" dirty="0" err="1">
                <a:solidFill>
                  <a:schemeClr val="tx1"/>
                </a:solidFill>
                <a:effectLst/>
                <a:latin typeface="+mn-lt"/>
                <a:ea typeface="+mn-ea"/>
                <a:cs typeface="+mn-cs"/>
              </a:rPr>
              <a:t>jenkins</a:t>
            </a:r>
            <a:r>
              <a:rPr lang="en-IN" sz="1200" b="0" i="1" kern="1200" dirty="0">
                <a:solidFill>
                  <a:schemeClr val="tx1"/>
                </a:solidFill>
                <a:effectLst/>
                <a:latin typeface="+mn-lt"/>
                <a:ea typeface="+mn-ea"/>
                <a:cs typeface="+mn-cs"/>
              </a:rPr>
              <a:t> could not be started</a:t>
            </a:r>
            <a:r>
              <a:rPr lang="en-IN" sz="1200" b="0" i="0" kern="1200" dirty="0">
                <a:solidFill>
                  <a:schemeClr val="tx1"/>
                </a:solidFill>
                <a:effectLst/>
                <a:latin typeface="+mn-lt"/>
                <a:ea typeface="+mn-ea"/>
                <a:cs typeface="+mn-cs"/>
              </a:rPr>
              <a:t>, you may need to grant the </a:t>
            </a:r>
            <a:r>
              <a:rPr lang="en-IN" sz="1200" b="0" i="0" kern="1200" dirty="0" err="1">
                <a:solidFill>
                  <a:schemeClr val="tx1"/>
                </a:solidFill>
                <a:effectLst/>
                <a:latin typeface="+mn-lt"/>
                <a:ea typeface="+mn-ea"/>
                <a:cs typeface="+mn-cs"/>
              </a:rPr>
              <a:t>permissons</a:t>
            </a:r>
            <a:r>
              <a:rPr lang="en-IN" sz="1200" b="0" i="0" kern="1200" dirty="0">
                <a:solidFill>
                  <a:schemeClr val="tx1"/>
                </a:solidFill>
                <a:effectLst/>
                <a:latin typeface="+mn-lt"/>
                <a:ea typeface="+mn-ea"/>
                <a:cs typeface="+mn-cs"/>
              </a:rPr>
              <a:t> for </a:t>
            </a:r>
            <a:r>
              <a:rPr lang="en-IN" dirty="0"/>
              <a:t>﻿JENKINS_HOME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mkdir</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chown</a:t>
            </a:r>
            <a:r>
              <a:rPr lang="en-IN" sz="1200" b="0" i="0" kern="1200" dirty="0">
                <a:solidFill>
                  <a:schemeClr val="tx1"/>
                </a:solidFill>
                <a:effectLst/>
                <a:latin typeface="+mn-lt"/>
                <a:ea typeface="+mn-ea"/>
                <a:cs typeface="+mn-cs"/>
              </a:rPr>
              <a:t> tomcat7:nogroup .Jenkins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makes the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folder writable and Jenkins can use it.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9</a:t>
            </a:fld>
            <a:endParaRPr lang="en-US" dirty="0"/>
          </a:p>
        </p:txBody>
      </p:sp>
    </p:spTree>
    <p:extLst>
      <p:ext uri="{BB962C8B-B14F-4D97-AF65-F5344CB8AC3E}">
        <p14:creationId xmlns:p14="http://schemas.microsoft.com/office/powerpoint/2010/main" val="3900954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232" y="1676400"/>
            <a:ext cx="7772400" cy="1470025"/>
          </a:xfrm>
        </p:spPr>
        <p:txBody>
          <a:bodyPr>
            <a:normAutofit/>
          </a:bodyPr>
          <a:lstStyle>
            <a:lvl1pPr algn="l">
              <a:defRPr sz="4000" b="0">
                <a:solidFill>
                  <a:schemeClr val="tx1">
                    <a:lumMod val="75000"/>
                    <a:lumOff val="25000"/>
                  </a:schemeClr>
                </a:solidFill>
              </a:defRPr>
            </a:lvl1pPr>
          </a:lstStyle>
          <a:p>
            <a:r>
              <a:rPr lang="en-US" dirty="0"/>
              <a:t>Click to add Master title style</a:t>
            </a:r>
          </a:p>
        </p:txBody>
      </p:sp>
      <p:sp>
        <p:nvSpPr>
          <p:cNvPr id="3" name="Subtitle 2"/>
          <p:cNvSpPr>
            <a:spLocks noGrp="1"/>
          </p:cNvSpPr>
          <p:nvPr>
            <p:ph type="subTitle" idx="1" hasCustomPrompt="1"/>
          </p:nvPr>
        </p:nvSpPr>
        <p:spPr>
          <a:xfrm>
            <a:off x="469231" y="3552770"/>
            <a:ext cx="8001001" cy="1358286"/>
          </a:xfrm>
        </p:spPr>
        <p:txBody>
          <a:bodyPr>
            <a:normAutofit/>
          </a:bodyPr>
          <a:lstStyle>
            <a:lvl1pPr marL="0" indent="0" algn="l">
              <a:buNone/>
              <a:defRPr sz="2000" baseline="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Master subtitle, month &amp; year style</a:t>
            </a:r>
          </a:p>
        </p:txBody>
      </p:sp>
    </p:spTree>
    <p:extLst>
      <p:ext uri="{BB962C8B-B14F-4D97-AF65-F5344CB8AC3E}">
        <p14:creationId xmlns:p14="http://schemas.microsoft.com/office/powerpoint/2010/main" val="341925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720" y="152400"/>
            <a:ext cx="8562480" cy="576000"/>
          </a:xfrm>
        </p:spPr>
        <p:txBody>
          <a:bodyPr>
            <a:noAutofit/>
          </a:bodyPr>
          <a:lstStyle>
            <a:lvl1pPr algn="l">
              <a:defRPr sz="2900" b="1">
                <a:solidFill>
                  <a:schemeClr val="tx1">
                    <a:lumMod val="75000"/>
                    <a:lumOff val="25000"/>
                  </a:schemeClr>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04800" y="1143000"/>
            <a:ext cx="8534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36585974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2" name="Title Placeholder 1"/>
          <p:cNvSpPr>
            <a:spLocks noGrp="1"/>
          </p:cNvSpPr>
          <p:nvPr>
            <p:ph type="title"/>
          </p:nvPr>
        </p:nvSpPr>
        <p:spPr>
          <a:xfrm>
            <a:off x="276720" y="106362"/>
            <a:ext cx="8410080" cy="5794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066800"/>
            <a:ext cx="8382000" cy="5059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734206"/>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localhost:8080/jenkin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uru99.com/software-testing-introduction-importance.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www.jenkins.io/doc/book/pipeline/getting-started/" TargetMode="External"/><Relationship Id="rId13" Type="http://schemas.openxmlformats.org/officeDocument/2006/relationships/hyperlink" Target="https://www.youtube.com/watch?v=7KCS70sCoK0" TargetMode="External"/><Relationship Id="rId3" Type="http://schemas.openxmlformats.org/officeDocument/2006/relationships/hyperlink" Target="https://iroshandu.medium.com/build-spring-boot-maven-project-with-jenkins-and-copy-the-artifact-in-to-local-directory-c2910b8ba278" TargetMode="External"/><Relationship Id="rId7" Type="http://schemas.openxmlformats.org/officeDocument/2006/relationships/hyperlink" Target="https://www.simplilearn.com/tutorials/jenkins-tutorial" TargetMode="External"/><Relationship Id="rId12" Type="http://schemas.openxmlformats.org/officeDocument/2006/relationships/hyperlink" Target="https://gitlab.com/nanuchi/techworld-js-docker-demo-app/-/tree/dev"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guru99.com/jenkins-tutorial.html" TargetMode="External"/><Relationship Id="rId11" Type="http://schemas.openxmlformats.org/officeDocument/2006/relationships/hyperlink" Target="https://www.jenkins.io/doc/pipeline/examples/" TargetMode="External"/><Relationship Id="rId5" Type="http://schemas.openxmlformats.org/officeDocument/2006/relationships/hyperlink" Target="https://medium.com/avmconsulting-blog/automated-ci-cd-with-jenkins-39b21c7c8035" TargetMode="External"/><Relationship Id="rId15" Type="http://schemas.openxmlformats.org/officeDocument/2006/relationships/hyperlink" Target="https://www.edureka.co/community/49753/auto-build-job-jenkins-there-change-code-github-repository" TargetMode="External"/><Relationship Id="rId10" Type="http://schemas.openxmlformats.org/officeDocument/2006/relationships/hyperlink" Target="https://www.jenkins.io/doc/book/pipeline/syntax/" TargetMode="External"/><Relationship Id="rId4" Type="http://schemas.openxmlformats.org/officeDocument/2006/relationships/hyperlink" Target="https://github.com/samarpit1111/devops_pipeline_demo" TargetMode="External"/><Relationship Id="rId9" Type="http://schemas.openxmlformats.org/officeDocument/2006/relationships/hyperlink" Target="https://www.jenkins.io/doc/pipeline/tour/hello-world/" TargetMode="External"/><Relationship Id="rId14" Type="http://schemas.openxmlformats.org/officeDocument/2006/relationships/hyperlink" Target="http://localhost:8080/env-vars.html/"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jenkins.i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438401"/>
            <a:ext cx="7772400" cy="990600"/>
          </a:xfrm>
        </p:spPr>
        <p:txBody>
          <a:bodyPr>
            <a:normAutofit/>
          </a:bodyPr>
          <a:lstStyle/>
          <a:p>
            <a:pPr algn="ctr"/>
            <a:r>
              <a:rPr lang="en-US" b="1" dirty="0"/>
              <a:t>Jenkins Introduction</a:t>
            </a:r>
            <a:endParaRPr lang="en-IN" b="1" dirty="0"/>
          </a:p>
        </p:txBody>
      </p:sp>
      <p:sp>
        <p:nvSpPr>
          <p:cNvPr id="3" name="TextBox 2"/>
          <p:cNvSpPr txBox="1"/>
          <p:nvPr/>
        </p:nvSpPr>
        <p:spPr>
          <a:xfrm>
            <a:off x="2622343" y="5562600"/>
            <a:ext cx="6791475" cy="954107"/>
          </a:xfrm>
          <a:prstGeom prst="rect">
            <a:avLst/>
          </a:prstGeom>
          <a:noFill/>
        </p:spPr>
        <p:txBody>
          <a:bodyPr wrap="none" rtlCol="0">
            <a:spAutoFit/>
          </a:bodyPr>
          <a:lstStyle/>
          <a:p>
            <a:r>
              <a:rPr lang="en-US" sz="2800" b="1" dirty="0"/>
              <a:t>					</a:t>
            </a:r>
            <a:r>
              <a:rPr lang="en-US" sz="2800" b="1" dirty="0" err="1"/>
              <a:t>Shalini</a:t>
            </a:r>
            <a:r>
              <a:rPr lang="en-US" sz="2800" b="1" dirty="0"/>
              <a:t> Mittal</a:t>
            </a:r>
          </a:p>
          <a:p>
            <a:r>
              <a:rPr lang="en-US" sz="2800" b="1" dirty="0"/>
              <a:t>Corporate Trainer, Developer &amp; Consultant</a:t>
            </a:r>
          </a:p>
        </p:txBody>
      </p:sp>
    </p:spTree>
    <p:extLst>
      <p:ext uri="{BB962C8B-B14F-4D97-AF65-F5344CB8AC3E}">
        <p14:creationId xmlns:p14="http://schemas.microsoft.com/office/powerpoint/2010/main" val="3500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Jenkins dashboard</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3810000" cy="5410200"/>
          </a:xfrm>
        </p:spPr>
        <p:txBody>
          <a:bodyPr>
            <a:noAutofit/>
          </a:bodyPr>
          <a:lstStyle/>
          <a:p>
            <a:r>
              <a:rPr lang="en-IN" sz="2000" dirty="0"/>
              <a:t>Once you enter the password, you get the following screen.</a:t>
            </a:r>
          </a:p>
          <a:p>
            <a:r>
              <a:rPr lang="en-IN" sz="2000" dirty="0"/>
              <a:t>Click Install suggested plugins</a:t>
            </a:r>
          </a:p>
          <a:p>
            <a:r>
              <a:rPr lang="en-IN" sz="2000" dirty="0"/>
              <a:t>Then it will start looking for</a:t>
            </a:r>
            <a:br>
              <a:rPr lang="en-IN" sz="2000" dirty="0"/>
            </a:br>
            <a:r>
              <a:rPr lang="en-IN" sz="2000" dirty="0"/>
              <a:t>plugins. Please wait the getting started screen will take time</a:t>
            </a:r>
          </a:p>
          <a:p>
            <a:endParaRPr lang="en-IN" sz="2000" dirty="0"/>
          </a:p>
        </p:txBody>
      </p:sp>
      <p:pic>
        <p:nvPicPr>
          <p:cNvPr id="4" name="Picture 3">
            <a:extLst>
              <a:ext uri="{FF2B5EF4-FFF2-40B4-BE49-F238E27FC236}">
                <a16:creationId xmlns:a16="http://schemas.microsoft.com/office/drawing/2014/main" id="{83B54DAA-6A88-ED48-A903-BA7F2F2FD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769" y="1219200"/>
            <a:ext cx="3886200" cy="2170537"/>
          </a:xfrm>
          <a:prstGeom prst="rect">
            <a:avLst/>
          </a:prstGeom>
        </p:spPr>
      </p:pic>
      <p:pic>
        <p:nvPicPr>
          <p:cNvPr id="6" name="Picture 5">
            <a:extLst>
              <a:ext uri="{FF2B5EF4-FFF2-40B4-BE49-F238E27FC236}">
                <a16:creationId xmlns:a16="http://schemas.microsoft.com/office/drawing/2014/main" id="{1B0B7875-8403-3847-9B15-37463EAFF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3150624"/>
            <a:ext cx="5867400" cy="3587284"/>
          </a:xfrm>
          <a:prstGeom prst="rect">
            <a:avLst/>
          </a:prstGeom>
        </p:spPr>
      </p:pic>
    </p:spTree>
    <p:extLst>
      <p:ext uri="{BB962C8B-B14F-4D97-AF65-F5344CB8AC3E}">
        <p14:creationId xmlns:p14="http://schemas.microsoft.com/office/powerpoint/2010/main" val="54072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Jenkins Login</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3810000" cy="5410200"/>
          </a:xfrm>
        </p:spPr>
        <p:txBody>
          <a:bodyPr>
            <a:noAutofit/>
          </a:bodyPr>
          <a:lstStyle/>
          <a:p>
            <a:r>
              <a:rPr lang="en-IN" sz="2000" dirty="0"/>
              <a:t>After the setup is installed, create first admin user and do remember the username and password. </a:t>
            </a:r>
          </a:p>
          <a:p>
            <a:r>
              <a:rPr lang="en-IN" sz="2000" dirty="0"/>
              <a:t>I added following:</a:t>
            </a:r>
          </a:p>
          <a:p>
            <a:r>
              <a:rPr lang="en-IN" sz="2000" dirty="0">
                <a:solidFill>
                  <a:schemeClr val="tx1"/>
                </a:solidFill>
              </a:rPr>
              <a:t>first admin username :admin</a:t>
            </a:r>
          </a:p>
          <a:p>
            <a:r>
              <a:rPr lang="en-IN" sz="2000" dirty="0">
                <a:solidFill>
                  <a:schemeClr val="tx1"/>
                </a:solidFill>
              </a:rPr>
              <a:t>password : admin</a:t>
            </a:r>
            <a:endParaRPr lang="en-IN" sz="2000" dirty="0"/>
          </a:p>
          <a:p>
            <a:r>
              <a:rPr lang="en-IN" sz="2000" dirty="0"/>
              <a:t>Then it provides with default </a:t>
            </a:r>
            <a:r>
              <a:rPr lang="en-IN" sz="2000" dirty="0" err="1"/>
              <a:t>url</a:t>
            </a:r>
            <a:r>
              <a:rPr lang="en-IN" sz="2000" dirty="0"/>
              <a:t>. Just say Save and Finish.</a:t>
            </a:r>
          </a:p>
          <a:p>
            <a:r>
              <a:rPr lang="en-IN" sz="2000" dirty="0"/>
              <a:t>Lastly you should get Jenkins is ready. Click start using </a:t>
            </a:r>
            <a:r>
              <a:rPr lang="en-IN" sz="2000" dirty="0" err="1"/>
              <a:t>jenkins</a:t>
            </a:r>
            <a:endParaRPr lang="en-IN" sz="2000" dirty="0"/>
          </a:p>
          <a:p>
            <a:endParaRPr lang="en-IN" sz="2000" dirty="0"/>
          </a:p>
          <a:p>
            <a:endParaRPr lang="en-IN" sz="2000" dirty="0"/>
          </a:p>
        </p:txBody>
      </p:sp>
      <p:pic>
        <p:nvPicPr>
          <p:cNvPr id="5" name="Picture 4">
            <a:extLst>
              <a:ext uri="{FF2B5EF4-FFF2-40B4-BE49-F238E27FC236}">
                <a16:creationId xmlns:a16="http://schemas.microsoft.com/office/drawing/2014/main" id="{490FA831-13D7-954E-A899-AA20C2B12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493" y="3883832"/>
            <a:ext cx="4167538" cy="2999999"/>
          </a:xfrm>
          <a:prstGeom prst="rect">
            <a:avLst/>
          </a:prstGeom>
        </p:spPr>
      </p:pic>
      <p:pic>
        <p:nvPicPr>
          <p:cNvPr id="9" name="Picture 8">
            <a:extLst>
              <a:ext uri="{FF2B5EF4-FFF2-40B4-BE49-F238E27FC236}">
                <a16:creationId xmlns:a16="http://schemas.microsoft.com/office/drawing/2014/main" id="{9395DD5B-C40B-8F48-9669-AE1601F45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493" y="2583"/>
            <a:ext cx="4267200" cy="3033376"/>
          </a:xfrm>
          <a:prstGeom prst="rect">
            <a:avLst/>
          </a:prstGeom>
        </p:spPr>
      </p:pic>
      <p:pic>
        <p:nvPicPr>
          <p:cNvPr id="13" name="Picture 12">
            <a:extLst>
              <a:ext uri="{FF2B5EF4-FFF2-40B4-BE49-F238E27FC236}">
                <a16:creationId xmlns:a16="http://schemas.microsoft.com/office/drawing/2014/main" id="{8C8023BE-2943-3443-BFC2-8125CD56E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700" y="4953000"/>
            <a:ext cx="3746500" cy="1799208"/>
          </a:xfrm>
          <a:prstGeom prst="rect">
            <a:avLst/>
          </a:prstGeom>
        </p:spPr>
      </p:pic>
    </p:spTree>
    <p:extLst>
      <p:ext uri="{BB962C8B-B14F-4D97-AF65-F5344CB8AC3E}">
        <p14:creationId xmlns:p14="http://schemas.microsoft.com/office/powerpoint/2010/main" val="311255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Set Jenkins Job For windows batch</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153400" cy="5410200"/>
          </a:xfrm>
        </p:spPr>
        <p:txBody>
          <a:bodyPr>
            <a:noAutofit/>
          </a:bodyPr>
          <a:lstStyle/>
          <a:p>
            <a:r>
              <a:rPr lang="en-IN" sz="2000" dirty="0"/>
              <a:t>The build of a project is handled via jobs in Jenkins. Select New Item. Afterwards, enter a name for the job and select Freestyle project and press OK.</a:t>
            </a:r>
          </a:p>
          <a:p>
            <a:endParaRPr lang="en-IN" sz="2000" dirty="0"/>
          </a:p>
        </p:txBody>
      </p:sp>
      <p:pic>
        <p:nvPicPr>
          <p:cNvPr id="5" name="Picture 4">
            <a:extLst>
              <a:ext uri="{FF2B5EF4-FFF2-40B4-BE49-F238E27FC236}">
                <a16:creationId xmlns:a16="http://schemas.microsoft.com/office/drawing/2014/main" id="{8122C709-61BC-A840-830B-C97C84BD9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2166124"/>
            <a:ext cx="5032943" cy="4082276"/>
          </a:xfrm>
          <a:prstGeom prst="rect">
            <a:avLst/>
          </a:prstGeom>
        </p:spPr>
      </p:pic>
    </p:spTree>
    <p:extLst>
      <p:ext uri="{BB962C8B-B14F-4D97-AF65-F5344CB8AC3E}">
        <p14:creationId xmlns:p14="http://schemas.microsoft.com/office/powerpoint/2010/main" val="64721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Description</a:t>
            </a:r>
            <a:endParaRPr lang="en-IN" sz="2900" dirty="0"/>
          </a:p>
        </p:txBody>
      </p:sp>
      <p:pic>
        <p:nvPicPr>
          <p:cNvPr id="4" name="Picture 3">
            <a:extLst>
              <a:ext uri="{FF2B5EF4-FFF2-40B4-BE49-F238E27FC236}">
                <a16:creationId xmlns:a16="http://schemas.microsoft.com/office/drawing/2014/main" id="{31E24DAB-93D4-8F4F-9344-B7910EE57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727108"/>
            <a:ext cx="5905500" cy="2587172"/>
          </a:xfrm>
          <a:prstGeom prst="rect">
            <a:avLst/>
          </a:prstGeom>
        </p:spPr>
      </p:pic>
      <p:sp>
        <p:nvSpPr>
          <p:cNvPr id="8" name="Title 1">
            <a:extLst>
              <a:ext uri="{FF2B5EF4-FFF2-40B4-BE49-F238E27FC236}">
                <a16:creationId xmlns:a16="http://schemas.microsoft.com/office/drawing/2014/main" id="{934629A7-E9B5-FD4C-A92E-27888B8E5E74}"/>
              </a:ext>
            </a:extLst>
          </p:cNvPr>
          <p:cNvSpPr txBox="1">
            <a:spLocks/>
          </p:cNvSpPr>
          <p:nvPr/>
        </p:nvSpPr>
        <p:spPr>
          <a:xfrm>
            <a:off x="330964" y="3505200"/>
            <a:ext cx="8562480" cy="576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a:lstStyle>
          <a:p>
            <a:r>
              <a:rPr lang="en-US" dirty="0"/>
              <a:t>Schedule</a:t>
            </a:r>
            <a:endParaRPr lang="en-IN" dirty="0"/>
          </a:p>
        </p:txBody>
      </p:sp>
      <p:sp>
        <p:nvSpPr>
          <p:cNvPr id="9" name="Text Placeholder 2">
            <a:extLst>
              <a:ext uri="{FF2B5EF4-FFF2-40B4-BE49-F238E27FC236}">
                <a16:creationId xmlns:a16="http://schemas.microsoft.com/office/drawing/2014/main" id="{5313BDDD-1674-9448-97A8-038566E407E8}"/>
              </a:ext>
            </a:extLst>
          </p:cNvPr>
          <p:cNvSpPr txBox="1">
            <a:spLocks/>
          </p:cNvSpPr>
          <p:nvPr/>
        </p:nvSpPr>
        <p:spPr>
          <a:xfrm>
            <a:off x="511444" y="4038600"/>
            <a:ext cx="81534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000" dirty="0"/>
              <a:t>Lets schedule to build periodically</a:t>
            </a:r>
          </a:p>
        </p:txBody>
      </p:sp>
      <p:pic>
        <p:nvPicPr>
          <p:cNvPr id="14" name="Picture 13">
            <a:extLst>
              <a:ext uri="{FF2B5EF4-FFF2-40B4-BE49-F238E27FC236}">
                <a16:creationId xmlns:a16="http://schemas.microsoft.com/office/drawing/2014/main" id="{F25215FF-0934-2B41-95CA-DF5A7D766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4572000"/>
            <a:ext cx="5486400" cy="2135825"/>
          </a:xfrm>
          <a:prstGeom prst="rect">
            <a:avLst/>
          </a:prstGeom>
        </p:spPr>
      </p:pic>
    </p:spTree>
    <p:extLst>
      <p:ext uri="{BB962C8B-B14F-4D97-AF65-F5344CB8AC3E}">
        <p14:creationId xmlns:p14="http://schemas.microsoft.com/office/powerpoint/2010/main" val="26615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sz="2900" dirty="0"/>
              <a:t>Build command</a:t>
            </a:r>
            <a:endParaRPr lang="en-IN" sz="2900" dirty="0"/>
          </a:p>
        </p:txBody>
      </p:sp>
      <p:pic>
        <p:nvPicPr>
          <p:cNvPr id="3" name="Picture 2">
            <a:extLst>
              <a:ext uri="{FF2B5EF4-FFF2-40B4-BE49-F238E27FC236}">
                <a16:creationId xmlns:a16="http://schemas.microsoft.com/office/drawing/2014/main" id="{9C42F076-03F9-D14B-8E56-9FBF2837B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960" y="3276600"/>
            <a:ext cx="6096000" cy="3251732"/>
          </a:xfrm>
          <a:prstGeom prst="rect">
            <a:avLst/>
          </a:prstGeom>
        </p:spPr>
      </p:pic>
      <p:sp>
        <p:nvSpPr>
          <p:cNvPr id="10" name="Text Placeholder 2">
            <a:extLst>
              <a:ext uri="{FF2B5EF4-FFF2-40B4-BE49-F238E27FC236}">
                <a16:creationId xmlns:a16="http://schemas.microsoft.com/office/drawing/2014/main" id="{99503745-A0CA-B149-91BD-70C6A08A6D0B}"/>
              </a:ext>
            </a:extLst>
          </p:cNvPr>
          <p:cNvSpPr txBox="1">
            <a:spLocks/>
          </p:cNvSpPr>
          <p:nvPr/>
        </p:nvSpPr>
        <p:spPr>
          <a:xfrm>
            <a:off x="381334" y="914400"/>
            <a:ext cx="4343066"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000" dirty="0"/>
              <a:t>Go to Build and select</a:t>
            </a:r>
            <a:br>
              <a:rPr lang="en-IN" sz="2000" dirty="0"/>
            </a:br>
            <a:r>
              <a:rPr lang="en-IN" sz="2000" dirty="0"/>
              <a:t> Execute Windows batch command.</a:t>
            </a:r>
          </a:p>
          <a:p>
            <a:r>
              <a:rPr lang="en-IN" sz="2000" dirty="0"/>
              <a:t>Add the command:</a:t>
            </a:r>
            <a:br>
              <a:rPr lang="en-IN" sz="2000" dirty="0"/>
            </a:br>
            <a:r>
              <a:rPr lang="en-IN" sz="2000" dirty="0"/>
              <a:t>echo "Hello my first </a:t>
            </a:r>
            <a:r>
              <a:rPr lang="en-IN" sz="2000" dirty="0" err="1"/>
              <a:t>jenkins</a:t>
            </a:r>
            <a:r>
              <a:rPr lang="en-IN" sz="2000" dirty="0"/>
              <a:t> job windows batch %date% : %time% ”.</a:t>
            </a:r>
          </a:p>
          <a:p>
            <a:r>
              <a:rPr lang="en-IN" sz="2000" dirty="0"/>
              <a:t>The click save</a:t>
            </a:r>
          </a:p>
        </p:txBody>
      </p:sp>
      <p:pic>
        <p:nvPicPr>
          <p:cNvPr id="6" name="Picture 5">
            <a:extLst>
              <a:ext uri="{FF2B5EF4-FFF2-40B4-BE49-F238E27FC236}">
                <a16:creationId xmlns:a16="http://schemas.microsoft.com/office/drawing/2014/main" id="{02DD146C-CDD5-A541-BE1A-EC64B8123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69190"/>
            <a:ext cx="3613150" cy="2786125"/>
          </a:xfrm>
          <a:prstGeom prst="rect">
            <a:avLst/>
          </a:prstGeom>
        </p:spPr>
      </p:pic>
    </p:spTree>
    <p:extLst>
      <p:ext uri="{BB962C8B-B14F-4D97-AF65-F5344CB8AC3E}">
        <p14:creationId xmlns:p14="http://schemas.microsoft.com/office/powerpoint/2010/main" val="120164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sz="2900" dirty="0"/>
              <a:t>Execute Job</a:t>
            </a:r>
            <a:endParaRPr lang="en-IN" sz="2900" dirty="0"/>
          </a:p>
        </p:txBody>
      </p:sp>
      <p:sp>
        <p:nvSpPr>
          <p:cNvPr id="10" name="Text Placeholder 2">
            <a:extLst>
              <a:ext uri="{FF2B5EF4-FFF2-40B4-BE49-F238E27FC236}">
                <a16:creationId xmlns:a16="http://schemas.microsoft.com/office/drawing/2014/main" id="{99503745-A0CA-B149-91BD-70C6A08A6D0B}"/>
              </a:ext>
            </a:extLst>
          </p:cNvPr>
          <p:cNvSpPr txBox="1">
            <a:spLocks/>
          </p:cNvSpPr>
          <p:nvPr/>
        </p:nvSpPr>
        <p:spPr>
          <a:xfrm>
            <a:off x="381334" y="914400"/>
            <a:ext cx="8153066"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000" dirty="0"/>
              <a:t>Then click on Build now or as we have scheduled it to run every minute, wait it will run automatically in a minute</a:t>
            </a:r>
          </a:p>
        </p:txBody>
      </p:sp>
      <p:pic>
        <p:nvPicPr>
          <p:cNvPr id="4" name="Picture 3">
            <a:extLst>
              <a:ext uri="{FF2B5EF4-FFF2-40B4-BE49-F238E27FC236}">
                <a16:creationId xmlns:a16="http://schemas.microsoft.com/office/drawing/2014/main" id="{3ED4D838-AE51-BA45-B583-BD45DB445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209800"/>
            <a:ext cx="6795840" cy="3463265"/>
          </a:xfrm>
          <a:prstGeom prst="rect">
            <a:avLst/>
          </a:prstGeom>
        </p:spPr>
      </p:pic>
      <p:cxnSp>
        <p:nvCxnSpPr>
          <p:cNvPr id="8" name="Straight Arrow Connector 7">
            <a:extLst>
              <a:ext uri="{FF2B5EF4-FFF2-40B4-BE49-F238E27FC236}">
                <a16:creationId xmlns:a16="http://schemas.microsoft.com/office/drawing/2014/main" id="{970CF872-3577-6A4B-A3F9-02C8868467E8}"/>
              </a:ext>
            </a:extLst>
          </p:cNvPr>
          <p:cNvCxnSpPr/>
          <p:nvPr/>
        </p:nvCxnSpPr>
        <p:spPr>
          <a:xfrm>
            <a:off x="1524000" y="1676400"/>
            <a:ext cx="381000" cy="236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12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Set Jenkins Job For maven local project</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153400" cy="5410200"/>
          </a:xfrm>
        </p:spPr>
        <p:txBody>
          <a:bodyPr>
            <a:noAutofit/>
          </a:bodyPr>
          <a:lstStyle/>
          <a:p>
            <a:r>
              <a:rPr lang="en-IN" sz="2000" dirty="0"/>
              <a:t>The build of a project is handled via jobs in Jenkins. Select New Item. Afterwards, enter a name for the job and select Freestyle project and press OK.</a:t>
            </a:r>
          </a:p>
          <a:p>
            <a:endParaRPr lang="en-IN" sz="2000" dirty="0"/>
          </a:p>
        </p:txBody>
      </p:sp>
      <p:pic>
        <p:nvPicPr>
          <p:cNvPr id="2" name="Picture 1">
            <a:extLst>
              <a:ext uri="{FF2B5EF4-FFF2-40B4-BE49-F238E27FC236}">
                <a16:creationId xmlns:a16="http://schemas.microsoft.com/office/drawing/2014/main" id="{26A7410E-2FBD-AE4D-B231-3D3438AF6664}"/>
              </a:ext>
            </a:extLst>
          </p:cNvPr>
          <p:cNvPicPr>
            <a:picLocks noChangeAspect="1"/>
          </p:cNvPicPr>
          <p:nvPr/>
        </p:nvPicPr>
        <p:blipFill>
          <a:blip r:embed="rId3"/>
          <a:stretch>
            <a:fillRect/>
          </a:stretch>
        </p:blipFill>
        <p:spPr>
          <a:xfrm>
            <a:off x="2438400" y="1963626"/>
            <a:ext cx="3448050" cy="4274442"/>
          </a:xfrm>
          <a:prstGeom prst="rect">
            <a:avLst/>
          </a:prstGeom>
        </p:spPr>
      </p:pic>
    </p:spTree>
    <p:extLst>
      <p:ext uri="{BB962C8B-B14F-4D97-AF65-F5344CB8AC3E}">
        <p14:creationId xmlns:p14="http://schemas.microsoft.com/office/powerpoint/2010/main" val="258683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Set Maven Project</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153400" cy="5410200"/>
          </a:xfrm>
        </p:spPr>
        <p:txBody>
          <a:bodyPr>
            <a:noAutofit/>
          </a:bodyPr>
          <a:lstStyle/>
          <a:p>
            <a:r>
              <a:rPr lang="en-IN" sz="2000" dirty="0"/>
              <a:t>Go to Build and enter the following. </a:t>
            </a:r>
          </a:p>
          <a:p>
            <a:r>
              <a:rPr lang="en-IN" sz="2000" dirty="0"/>
              <a:t>Click on Save. </a:t>
            </a:r>
          </a:p>
          <a:p>
            <a:r>
              <a:rPr lang="en-IN" sz="2000" dirty="0"/>
              <a:t>It goes to your project dashboard. </a:t>
            </a:r>
          </a:p>
          <a:p>
            <a:r>
              <a:rPr lang="en-IN" sz="2000" dirty="0"/>
              <a:t>Now click on Build now</a:t>
            </a:r>
          </a:p>
          <a:p>
            <a:r>
              <a:rPr lang="en-IN" sz="2000" dirty="0"/>
              <a:t>It will build the project successfully</a:t>
            </a:r>
          </a:p>
        </p:txBody>
      </p:sp>
      <p:pic>
        <p:nvPicPr>
          <p:cNvPr id="5" name="Picture 4">
            <a:extLst>
              <a:ext uri="{FF2B5EF4-FFF2-40B4-BE49-F238E27FC236}">
                <a16:creationId xmlns:a16="http://schemas.microsoft.com/office/drawing/2014/main" id="{D19CF86E-E49F-1B4B-9D65-9AE0BD5A9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543300"/>
            <a:ext cx="7391400" cy="3047252"/>
          </a:xfrm>
          <a:prstGeom prst="rect">
            <a:avLst/>
          </a:prstGeom>
        </p:spPr>
      </p:pic>
      <p:pic>
        <p:nvPicPr>
          <p:cNvPr id="4" name="Picture 3">
            <a:extLst>
              <a:ext uri="{FF2B5EF4-FFF2-40B4-BE49-F238E27FC236}">
                <a16:creationId xmlns:a16="http://schemas.microsoft.com/office/drawing/2014/main" id="{3201B053-BE0F-9645-872E-50646097D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838200"/>
            <a:ext cx="3219450" cy="1995527"/>
          </a:xfrm>
          <a:prstGeom prst="rect">
            <a:avLst/>
          </a:prstGeom>
        </p:spPr>
      </p:pic>
    </p:spTree>
    <p:extLst>
      <p:ext uri="{BB962C8B-B14F-4D97-AF65-F5344CB8AC3E}">
        <p14:creationId xmlns:p14="http://schemas.microsoft.com/office/powerpoint/2010/main" val="367736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Set Maven Command</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153400" cy="5410200"/>
          </a:xfrm>
        </p:spPr>
        <p:txBody>
          <a:bodyPr>
            <a:noAutofit/>
          </a:bodyPr>
          <a:lstStyle/>
          <a:p>
            <a:r>
              <a:rPr lang="en-IN" sz="2000" dirty="0"/>
              <a:t>Go to Build and enter the following. </a:t>
            </a:r>
          </a:p>
          <a:p>
            <a:r>
              <a:rPr lang="en-IN" sz="2000" dirty="0"/>
              <a:t>Click on Save. It goes to your project dashboard. Now click on Build now</a:t>
            </a:r>
          </a:p>
          <a:p>
            <a:r>
              <a:rPr lang="en-IN" sz="2000" dirty="0"/>
              <a:t>It will build the </a:t>
            </a:r>
            <a:r>
              <a:rPr lang="en-IN" sz="2000"/>
              <a:t>project successfully</a:t>
            </a:r>
          </a:p>
        </p:txBody>
      </p:sp>
      <p:pic>
        <p:nvPicPr>
          <p:cNvPr id="5" name="Picture 4">
            <a:extLst>
              <a:ext uri="{FF2B5EF4-FFF2-40B4-BE49-F238E27FC236}">
                <a16:creationId xmlns:a16="http://schemas.microsoft.com/office/drawing/2014/main" id="{D19CF86E-E49F-1B4B-9D65-9AE0BD5A9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60" y="2667000"/>
            <a:ext cx="7391400" cy="3047252"/>
          </a:xfrm>
          <a:prstGeom prst="rect">
            <a:avLst/>
          </a:prstGeom>
        </p:spPr>
      </p:pic>
    </p:spTree>
    <p:extLst>
      <p:ext uri="{BB962C8B-B14F-4D97-AF65-F5344CB8AC3E}">
        <p14:creationId xmlns:p14="http://schemas.microsoft.com/office/powerpoint/2010/main" val="198428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Execute Git Repo</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153400" cy="5410200"/>
          </a:xfrm>
        </p:spPr>
        <p:txBody>
          <a:bodyPr>
            <a:noAutofit/>
          </a:bodyPr>
          <a:lstStyle/>
          <a:p>
            <a:r>
              <a:rPr lang="en-IN" sz="2000" dirty="0"/>
              <a:t>Select New item and enter item name , freestyle and click ok.</a:t>
            </a:r>
          </a:p>
          <a:p>
            <a:r>
              <a:rPr lang="en-IN" sz="2000" dirty="0"/>
              <a:t>Add description as we did before</a:t>
            </a:r>
          </a:p>
          <a:p>
            <a:r>
              <a:rPr lang="en-IN" sz="2000" dirty="0"/>
              <a:t>Go to Source Code Management and the </a:t>
            </a:r>
            <a:r>
              <a:rPr lang="en-IN" sz="2000" dirty="0" err="1"/>
              <a:t>url</a:t>
            </a:r>
            <a:r>
              <a:rPr lang="en-IN" sz="2000" dirty="0"/>
              <a:t> of the git repo. </a:t>
            </a:r>
          </a:p>
        </p:txBody>
      </p:sp>
      <p:pic>
        <p:nvPicPr>
          <p:cNvPr id="12" name="Picture 11">
            <a:extLst>
              <a:ext uri="{FF2B5EF4-FFF2-40B4-BE49-F238E27FC236}">
                <a16:creationId xmlns:a16="http://schemas.microsoft.com/office/drawing/2014/main" id="{38489BB3-02B4-FE46-9A7D-7B91D1490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981200"/>
            <a:ext cx="6553200" cy="2887301"/>
          </a:xfrm>
          <a:prstGeom prst="rect">
            <a:avLst/>
          </a:prstGeom>
        </p:spPr>
      </p:pic>
      <p:pic>
        <p:nvPicPr>
          <p:cNvPr id="14" name="Picture 13">
            <a:extLst>
              <a:ext uri="{FF2B5EF4-FFF2-40B4-BE49-F238E27FC236}">
                <a16:creationId xmlns:a16="http://schemas.microsoft.com/office/drawing/2014/main" id="{AB37B44D-7A2D-8C40-BE85-24540EF93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 y="4832300"/>
            <a:ext cx="6667500" cy="1797100"/>
          </a:xfrm>
          <a:prstGeom prst="rect">
            <a:avLst/>
          </a:prstGeom>
        </p:spPr>
      </p:pic>
      <p:sp>
        <p:nvSpPr>
          <p:cNvPr id="15" name="Rectangle 14">
            <a:extLst>
              <a:ext uri="{FF2B5EF4-FFF2-40B4-BE49-F238E27FC236}">
                <a16:creationId xmlns:a16="http://schemas.microsoft.com/office/drawing/2014/main" id="{FE9381D0-7A1E-4D45-A935-69A59E6903D5}"/>
              </a:ext>
            </a:extLst>
          </p:cNvPr>
          <p:cNvSpPr/>
          <p:nvPr/>
        </p:nvSpPr>
        <p:spPr>
          <a:xfrm>
            <a:off x="1171575" y="5091014"/>
            <a:ext cx="4495800" cy="138377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A010BF5-CE10-A04D-AA30-AD7982F231D1}"/>
              </a:ext>
            </a:extLst>
          </p:cNvPr>
          <p:cNvSpPr txBox="1"/>
          <p:nvPr/>
        </p:nvSpPr>
        <p:spPr>
          <a:xfrm>
            <a:off x="2100845" y="5091014"/>
            <a:ext cx="2637260" cy="369332"/>
          </a:xfrm>
          <a:prstGeom prst="rect">
            <a:avLst/>
          </a:prstGeom>
          <a:noFill/>
        </p:spPr>
        <p:txBody>
          <a:bodyPr wrap="none" rtlCol="0">
            <a:spAutoFit/>
          </a:bodyPr>
          <a:lstStyle/>
          <a:p>
            <a:r>
              <a:rPr lang="en-US" dirty="0"/>
              <a:t>This should be blank or **</a:t>
            </a:r>
          </a:p>
        </p:txBody>
      </p:sp>
    </p:spTree>
    <p:extLst>
      <p:ext uri="{BB962C8B-B14F-4D97-AF65-F5344CB8AC3E}">
        <p14:creationId xmlns:p14="http://schemas.microsoft.com/office/powerpoint/2010/main" val="151116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Continuous Integration ?</a:t>
            </a:r>
            <a:endParaRPr lang="en-IN" sz="2900" dirty="0"/>
          </a:p>
        </p:txBody>
      </p:sp>
      <p:pic>
        <p:nvPicPr>
          <p:cNvPr id="2" name="Picture 1">
            <a:extLst>
              <a:ext uri="{FF2B5EF4-FFF2-40B4-BE49-F238E27FC236}">
                <a16:creationId xmlns:a16="http://schemas.microsoft.com/office/drawing/2014/main" id="{B709E276-795F-4E4A-990D-5770F5EA5A85}"/>
              </a:ext>
            </a:extLst>
          </p:cNvPr>
          <p:cNvPicPr>
            <a:picLocks noChangeAspect="1"/>
          </p:cNvPicPr>
          <p:nvPr/>
        </p:nvPicPr>
        <p:blipFill>
          <a:blip r:embed="rId3"/>
          <a:stretch>
            <a:fillRect/>
          </a:stretch>
        </p:blipFill>
        <p:spPr>
          <a:xfrm>
            <a:off x="1447800" y="1524000"/>
            <a:ext cx="6400800" cy="4512794"/>
          </a:xfrm>
          <a:prstGeom prst="rect">
            <a:avLst/>
          </a:prstGeom>
        </p:spPr>
      </p:pic>
    </p:spTree>
    <p:extLst>
      <p:ext uri="{BB962C8B-B14F-4D97-AF65-F5344CB8AC3E}">
        <p14:creationId xmlns:p14="http://schemas.microsoft.com/office/powerpoint/2010/main" val="23063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Git Credentials</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4094566" cy="5410200"/>
          </a:xfrm>
        </p:spPr>
        <p:txBody>
          <a:bodyPr>
            <a:noAutofit/>
          </a:bodyPr>
          <a:lstStyle/>
          <a:p>
            <a:r>
              <a:rPr lang="en-IN" sz="2000" dirty="0"/>
              <a:t>Select Add -&gt; Jenkins.</a:t>
            </a:r>
          </a:p>
          <a:p>
            <a:r>
              <a:rPr lang="en-IN" sz="2000" dirty="0"/>
              <a:t>Then add git credentials for Jenkins to pull the repository on your behalf</a:t>
            </a:r>
          </a:p>
        </p:txBody>
      </p:sp>
      <p:pic>
        <p:nvPicPr>
          <p:cNvPr id="8" name="Picture 7">
            <a:extLst>
              <a:ext uri="{FF2B5EF4-FFF2-40B4-BE49-F238E27FC236}">
                <a16:creationId xmlns:a16="http://schemas.microsoft.com/office/drawing/2014/main" id="{417483B8-9B37-6F46-A4C9-BA65E2766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052500"/>
            <a:ext cx="5029200" cy="2740745"/>
          </a:xfrm>
          <a:prstGeom prst="rect">
            <a:avLst/>
          </a:prstGeom>
        </p:spPr>
      </p:pic>
      <p:pic>
        <p:nvPicPr>
          <p:cNvPr id="10" name="Picture 9">
            <a:extLst>
              <a:ext uri="{FF2B5EF4-FFF2-40B4-BE49-F238E27FC236}">
                <a16:creationId xmlns:a16="http://schemas.microsoft.com/office/drawing/2014/main" id="{B1AF7A31-495B-4B45-BDF3-76DAE8D12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3483" y="440400"/>
            <a:ext cx="4064000" cy="2324100"/>
          </a:xfrm>
          <a:prstGeom prst="rect">
            <a:avLst/>
          </a:prstGeom>
        </p:spPr>
      </p:pic>
    </p:spTree>
    <p:extLst>
      <p:ext uri="{BB962C8B-B14F-4D97-AF65-F5344CB8AC3E}">
        <p14:creationId xmlns:p14="http://schemas.microsoft.com/office/powerpoint/2010/main" val="294209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Add Build command</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153400" cy="5410200"/>
          </a:xfrm>
        </p:spPr>
        <p:txBody>
          <a:bodyPr>
            <a:noAutofit/>
          </a:bodyPr>
          <a:lstStyle/>
          <a:p>
            <a:r>
              <a:rPr lang="en-IN" sz="2000" dirty="0"/>
              <a:t>Under Build, select Add Build Step -&gt; Execute windows batch command.</a:t>
            </a:r>
          </a:p>
          <a:p>
            <a:r>
              <a:rPr lang="en-IN" sz="2000" dirty="0"/>
              <a:t>Add the following.</a:t>
            </a:r>
          </a:p>
          <a:p>
            <a:r>
              <a:rPr lang="en-IN" sz="2000" dirty="0"/>
              <a:t>Here </a:t>
            </a:r>
            <a:r>
              <a:rPr lang="en-IN" sz="2000" dirty="0" err="1"/>
              <a:t>mvn</a:t>
            </a:r>
            <a:r>
              <a:rPr lang="en-IN" sz="2000" dirty="0"/>
              <a:t> –f is used as </a:t>
            </a:r>
            <a:r>
              <a:rPr lang="en-IN" sz="2000" dirty="0" err="1"/>
              <a:t>pom.xml</a:t>
            </a:r>
            <a:r>
              <a:rPr lang="en-IN" sz="2000" dirty="0"/>
              <a:t> is within the project </a:t>
            </a:r>
            <a:r>
              <a:rPr lang="en-IN" sz="2000" dirty="0" err="1"/>
              <a:t>TGMavenDemo</a:t>
            </a:r>
            <a:endParaRPr lang="en-IN" sz="2000" dirty="0"/>
          </a:p>
          <a:p>
            <a:r>
              <a:rPr lang="en-IN" sz="2000" dirty="0"/>
              <a:t>Then save and click on Build now. It should successfully execute and display the output</a:t>
            </a:r>
          </a:p>
        </p:txBody>
      </p:sp>
      <p:pic>
        <p:nvPicPr>
          <p:cNvPr id="5" name="Picture 4">
            <a:extLst>
              <a:ext uri="{FF2B5EF4-FFF2-40B4-BE49-F238E27FC236}">
                <a16:creationId xmlns:a16="http://schemas.microsoft.com/office/drawing/2014/main" id="{DDA17D0D-7088-1B42-9BE6-7CFB52DF1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0" y="2895600"/>
            <a:ext cx="9144000" cy="3108960"/>
          </a:xfrm>
          <a:prstGeom prst="rect">
            <a:avLst/>
          </a:prstGeom>
        </p:spPr>
      </p:pic>
      <p:sp>
        <p:nvSpPr>
          <p:cNvPr id="2" name="Rectangle 1">
            <a:extLst>
              <a:ext uri="{FF2B5EF4-FFF2-40B4-BE49-F238E27FC236}">
                <a16:creationId xmlns:a16="http://schemas.microsoft.com/office/drawing/2014/main" id="{A7BEEDB6-91F1-CF49-A3A2-B2F5EB611DAE}"/>
              </a:ext>
            </a:extLst>
          </p:cNvPr>
          <p:cNvSpPr/>
          <p:nvPr/>
        </p:nvSpPr>
        <p:spPr>
          <a:xfrm>
            <a:off x="457200" y="6183960"/>
            <a:ext cx="8686800" cy="646331"/>
          </a:xfrm>
          <a:prstGeom prst="rect">
            <a:avLst/>
          </a:prstGeom>
        </p:spPr>
        <p:txBody>
          <a:bodyPr wrap="square">
            <a:spAutoFit/>
          </a:bodyPr>
          <a:lstStyle/>
          <a:p>
            <a:r>
              <a:rPr lang="en-US" dirty="0" err="1"/>
              <a:t>mvn</a:t>
            </a:r>
            <a:r>
              <a:rPr lang="en-US" dirty="0"/>
              <a:t> -f </a:t>
            </a:r>
            <a:r>
              <a:rPr lang="en-US" dirty="0" err="1"/>
              <a:t>MavenDemo</a:t>
            </a:r>
            <a:r>
              <a:rPr lang="en-US" dirty="0"/>
              <a:t>/ install</a:t>
            </a:r>
            <a:r>
              <a:rPr lang="en-US"/>
              <a:t> </a:t>
            </a:r>
            <a:br>
              <a:rPr lang="en-US"/>
            </a:br>
            <a:r>
              <a:rPr lang="en-US"/>
              <a:t>java </a:t>
            </a:r>
            <a:r>
              <a:rPr lang="en-US" dirty="0"/>
              <a:t>-</a:t>
            </a:r>
            <a:r>
              <a:rPr lang="en-US" dirty="0" err="1"/>
              <a:t>cp</a:t>
            </a:r>
            <a:r>
              <a:rPr lang="en-US" dirty="0"/>
              <a:t> </a:t>
            </a:r>
            <a:r>
              <a:rPr lang="en-US" dirty="0" err="1"/>
              <a:t>MavenDemo</a:t>
            </a:r>
            <a:r>
              <a:rPr lang="en-US" dirty="0"/>
              <a:t>/target/MavenDemo-1.0-SNAPSHOT.jar </a:t>
            </a:r>
            <a:r>
              <a:rPr lang="en-US" dirty="0" err="1"/>
              <a:t>com.hcl.MavenDemo.App</a:t>
            </a:r>
            <a:endParaRPr lang="en-US" dirty="0"/>
          </a:p>
        </p:txBody>
      </p:sp>
    </p:spTree>
    <p:extLst>
      <p:ext uri="{BB962C8B-B14F-4D97-AF65-F5344CB8AC3E}">
        <p14:creationId xmlns:p14="http://schemas.microsoft.com/office/powerpoint/2010/main" val="17847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Jenkins Tomcat</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5410200"/>
          </a:xfrm>
        </p:spPr>
        <p:txBody>
          <a:bodyPr>
            <a:noAutofit/>
          </a:bodyPr>
          <a:lstStyle/>
          <a:p>
            <a:r>
              <a:rPr lang="en-IN" sz="2000" dirty="0"/>
              <a:t>To run it in your Tomcat server, put the .war file into the </a:t>
            </a:r>
            <a:r>
              <a:rPr lang="en-IN" sz="2000" dirty="0" err="1"/>
              <a:t>webapps</a:t>
            </a:r>
            <a:r>
              <a:rPr lang="en-IN" sz="2000" dirty="0"/>
              <a:t> directory. If you start Tomcat, your Jenkins installation will be available under</a:t>
            </a:r>
          </a:p>
          <a:p>
            <a:r>
              <a:rPr lang="en-IN" sz="2000" dirty="0">
                <a:hlinkClick r:id="rId3"/>
              </a:rPr>
              <a:t>http://localhost:8080/jenkins</a:t>
            </a:r>
            <a:endParaRPr lang="en-IN" sz="2000" dirty="0"/>
          </a:p>
          <a:p>
            <a:r>
              <a:rPr lang="en-IN" sz="2000" dirty="0"/>
              <a:t>select to install plug-ins. Select the Install suggested plug-ins to get a typical configuration.</a:t>
            </a:r>
          </a:p>
          <a:p>
            <a:r>
              <a:rPr lang="en-IN" sz="2000" dirty="0"/>
              <a:t>Create an admin user and press Save and Finish.</a:t>
            </a:r>
          </a:p>
          <a:p>
            <a:pPr marL="0" indent="0">
              <a:buNone/>
            </a:pPr>
            <a:endParaRPr lang="en-IN" sz="2000" dirty="0"/>
          </a:p>
          <a:p>
            <a:endParaRPr lang="en-IN" sz="2000" dirty="0"/>
          </a:p>
        </p:txBody>
      </p:sp>
    </p:spTree>
    <p:extLst>
      <p:ext uri="{BB962C8B-B14F-4D97-AF65-F5344CB8AC3E}">
        <p14:creationId xmlns:p14="http://schemas.microsoft.com/office/powerpoint/2010/main" val="15672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Integrate Selenium with </a:t>
            </a:r>
            <a:r>
              <a:rPr lang="en-US" dirty="0" err="1"/>
              <a:t>jenkins</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1419425"/>
          </a:xfrm>
        </p:spPr>
        <p:txBody>
          <a:bodyPr>
            <a:noAutofit/>
          </a:bodyPr>
          <a:lstStyle/>
          <a:p>
            <a:r>
              <a:rPr lang="en-IN" sz="1800" dirty="0"/>
              <a:t>Create a Selenium Maven Project</a:t>
            </a:r>
          </a:p>
          <a:p>
            <a:r>
              <a:rPr lang="en-IN" sz="1800" dirty="0"/>
              <a:t>Add selenium and testing jar files</a:t>
            </a:r>
          </a:p>
          <a:p>
            <a:r>
              <a:rPr lang="en-IN" sz="1800"/>
              <a:t>Creating </a:t>
            </a:r>
            <a:r>
              <a:rPr lang="en-IN" sz="1800" dirty="0"/>
              <a:t>a TestNG class named </a:t>
            </a:r>
            <a:r>
              <a:rPr lang="en-IN" sz="1800" dirty="0" err="1"/>
              <a:t>NewTest</a:t>
            </a:r>
            <a:endParaRPr lang="en-IN" sz="1800" dirty="0"/>
          </a:p>
          <a:p>
            <a:r>
              <a:rPr lang="en-US" sz="1800" dirty="0"/>
              <a:t>Converting the project into TestNG and changing the run configuration</a:t>
            </a:r>
          </a:p>
          <a:p>
            <a:r>
              <a:rPr lang="en-US" sz="1800" dirty="0"/>
              <a:t>Running the project as Maven test</a:t>
            </a:r>
          </a:p>
          <a:p>
            <a:r>
              <a:rPr lang="en-US" sz="1800" dirty="0"/>
              <a:t>Adding Maven plugins to Jenkins</a:t>
            </a:r>
          </a:p>
          <a:p>
            <a:pPr lvl="0"/>
            <a:r>
              <a:rPr lang="en-US" sz="1800" dirty="0"/>
              <a:t>In the Jenkins dashboard, click on </a:t>
            </a:r>
            <a:r>
              <a:rPr lang="en-US" sz="1800" b="1" dirty="0"/>
              <a:t>Manage Jenkins</a:t>
            </a:r>
            <a:endParaRPr lang="en-US" sz="1800" dirty="0"/>
          </a:p>
          <a:p>
            <a:pPr lvl="0"/>
            <a:r>
              <a:rPr lang="en-US" sz="1800" dirty="0"/>
              <a:t>Click on </a:t>
            </a:r>
            <a:r>
              <a:rPr lang="en-US" sz="1800" b="1" dirty="0"/>
              <a:t>Manage Plugins</a:t>
            </a:r>
            <a:endParaRPr lang="en-US" sz="1800" dirty="0"/>
          </a:p>
          <a:p>
            <a:pPr lvl="0"/>
            <a:r>
              <a:rPr lang="en-US" sz="1800" dirty="0"/>
              <a:t>Select the </a:t>
            </a:r>
            <a:r>
              <a:rPr lang="en-US" sz="1800" b="1" dirty="0"/>
              <a:t>Available</a:t>
            </a:r>
            <a:r>
              <a:rPr lang="en-US" sz="1800" dirty="0"/>
              <a:t> tab, then find the </a:t>
            </a:r>
            <a:r>
              <a:rPr lang="en-US" sz="1800" b="1" dirty="0"/>
              <a:t>Maven Integration</a:t>
            </a:r>
            <a:r>
              <a:rPr lang="en-US" sz="1800" dirty="0"/>
              <a:t> plugin</a:t>
            </a:r>
          </a:p>
          <a:p>
            <a:r>
              <a:rPr lang="en-US" sz="1800" dirty="0"/>
              <a:t>Click </a:t>
            </a:r>
            <a:r>
              <a:rPr lang="en-US" sz="1800" b="1" dirty="0"/>
              <a:t>Install </a:t>
            </a:r>
            <a:r>
              <a:rPr lang="en-US" sz="1800" dirty="0"/>
              <a:t>without restart </a:t>
            </a:r>
          </a:p>
          <a:p>
            <a:r>
              <a:rPr lang="en-IN" sz="1800" dirty="0"/>
              <a:t>Adding the location of </a:t>
            </a:r>
            <a:r>
              <a:rPr lang="en-IN" sz="1800" dirty="0" err="1"/>
              <a:t>pom.xml</a:t>
            </a:r>
            <a:r>
              <a:rPr lang="en-IN" sz="1800" dirty="0"/>
              <a:t> in Jenkins CI Job</a:t>
            </a:r>
          </a:p>
          <a:p>
            <a:r>
              <a:rPr lang="en-IN" sz="1800" dirty="0"/>
              <a:t>Click on New Item to create CI Job</a:t>
            </a:r>
          </a:p>
          <a:p>
            <a:r>
              <a:rPr lang="en-IN" sz="1800" dirty="0"/>
              <a:t>Select the Maven project radio button and enter Item Name as </a:t>
            </a:r>
            <a:r>
              <a:rPr lang="en-IN" sz="1800" dirty="0" err="1"/>
              <a:t>SeleJenk</a:t>
            </a:r>
            <a:endParaRPr lang="en-IN" sz="1800" dirty="0"/>
          </a:p>
          <a:p>
            <a:r>
              <a:rPr lang="en-IN" sz="1800" dirty="0"/>
              <a:t>Click on Build Environment</a:t>
            </a:r>
          </a:p>
          <a:p>
            <a:r>
              <a:rPr lang="en-US" sz="1800" dirty="0"/>
              <a:t>In </a:t>
            </a:r>
            <a:r>
              <a:rPr lang="en-US" sz="1800" b="1" dirty="0"/>
              <a:t>Root POM,</a:t>
            </a:r>
            <a:r>
              <a:rPr lang="en-US" sz="1800" dirty="0"/>
              <a:t> specify the location of </a:t>
            </a:r>
            <a:r>
              <a:rPr lang="en-US" sz="1800" dirty="0" err="1"/>
              <a:t>pom.xml</a:t>
            </a:r>
            <a:r>
              <a:rPr lang="en-US" sz="1800" dirty="0"/>
              <a:t> from your Eclipse workspace</a:t>
            </a:r>
          </a:p>
          <a:p>
            <a:r>
              <a:rPr lang="en-US" sz="1800" dirty="0"/>
              <a:t>In </a:t>
            </a:r>
            <a:r>
              <a:rPr lang="en-US" sz="1800" b="1" dirty="0"/>
              <a:t>Goals and Options</a:t>
            </a:r>
            <a:r>
              <a:rPr lang="en-US" sz="1800" dirty="0"/>
              <a:t>, type </a:t>
            </a:r>
            <a:r>
              <a:rPr lang="en-US" sz="1800" b="1" dirty="0"/>
              <a:t>clean test. </a:t>
            </a:r>
            <a:r>
              <a:rPr lang="en-US" sz="1800" dirty="0"/>
              <a:t>Click on </a:t>
            </a:r>
            <a:r>
              <a:rPr lang="en-US" sz="1800" b="1" dirty="0"/>
              <a:t>Save</a:t>
            </a:r>
            <a:endParaRPr lang="en-US" sz="1800" dirty="0"/>
          </a:p>
          <a:p>
            <a:r>
              <a:rPr lang="en-US" sz="1800" dirty="0"/>
              <a:t>Click on the </a:t>
            </a:r>
            <a:r>
              <a:rPr lang="en-US" sz="1800" b="1" dirty="0" err="1"/>
              <a:t>SeleJenk</a:t>
            </a:r>
            <a:r>
              <a:rPr lang="en-US" sz="1800" dirty="0"/>
              <a:t> project page and click on the </a:t>
            </a:r>
            <a:r>
              <a:rPr lang="en-US" sz="1800" b="1" dirty="0"/>
              <a:t>Build Now</a:t>
            </a:r>
            <a:r>
              <a:rPr lang="en-US" sz="1800" dirty="0"/>
              <a:t> link</a:t>
            </a:r>
          </a:p>
          <a:p>
            <a:r>
              <a:rPr lang="en-IN" sz="1800" dirty="0"/>
              <a:t>https://</a:t>
            </a:r>
            <a:r>
              <a:rPr lang="en-IN" sz="1800" dirty="0" err="1"/>
              <a:t>www.softwaretestingmaterial.com</a:t>
            </a:r>
            <a:r>
              <a:rPr lang="en-IN" sz="1800" dirty="0"/>
              <a:t>/execute-maven-project-using-</a:t>
            </a:r>
            <a:r>
              <a:rPr lang="en-IN" sz="1800" dirty="0" err="1"/>
              <a:t>jenkins</a:t>
            </a:r>
            <a:r>
              <a:rPr lang="en-IN" sz="1800" dirty="0"/>
              <a:t>/</a:t>
            </a:r>
          </a:p>
          <a:p>
            <a:endParaRPr lang="en-US" sz="1800" dirty="0"/>
          </a:p>
          <a:p>
            <a:endParaRPr lang="en-US" sz="1800" dirty="0"/>
          </a:p>
          <a:p>
            <a:endParaRPr lang="en-IN" sz="1800" dirty="0"/>
          </a:p>
          <a:p>
            <a:endParaRPr lang="en-IN" sz="1800" dirty="0"/>
          </a:p>
          <a:p>
            <a:endParaRPr lang="en-IN" sz="1800" dirty="0"/>
          </a:p>
        </p:txBody>
      </p:sp>
    </p:spTree>
    <p:extLst>
      <p:ext uri="{BB962C8B-B14F-4D97-AF65-F5344CB8AC3E}">
        <p14:creationId xmlns:p14="http://schemas.microsoft.com/office/powerpoint/2010/main" val="43140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Jenkins Pipeline</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5105400"/>
          </a:xfrm>
        </p:spPr>
        <p:txBody>
          <a:bodyPr>
            <a:noAutofit/>
          </a:bodyPr>
          <a:lstStyle/>
          <a:p>
            <a:r>
              <a:rPr lang="en-IN" b="1" dirty="0"/>
              <a:t>Jenkins Pipeline</a:t>
            </a:r>
            <a:r>
              <a:rPr lang="en-IN" dirty="0"/>
              <a:t> is a combination of plugins that supports integration and implementation of continuous delivery pipelines. </a:t>
            </a:r>
          </a:p>
          <a:p>
            <a:r>
              <a:rPr lang="en-IN" dirty="0"/>
              <a:t>It has an extensible automation server to create simple and complex delivery pipelines as code via pipeline DSL. </a:t>
            </a:r>
          </a:p>
          <a:p>
            <a:r>
              <a:rPr lang="en-IN" dirty="0"/>
              <a:t>A Pipeline is a group of events interlinked with each other in a sequence.</a:t>
            </a:r>
            <a:endParaRPr lang="en-IN" sz="1800" dirty="0"/>
          </a:p>
        </p:txBody>
      </p:sp>
    </p:spTree>
    <p:extLst>
      <p:ext uri="{BB962C8B-B14F-4D97-AF65-F5344CB8AC3E}">
        <p14:creationId xmlns:p14="http://schemas.microsoft.com/office/powerpoint/2010/main" val="210645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Continuous Delivery Pipeline</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5105400"/>
          </a:xfrm>
        </p:spPr>
        <p:txBody>
          <a:bodyPr>
            <a:noAutofit/>
          </a:bodyPr>
          <a:lstStyle/>
          <a:p>
            <a:r>
              <a:rPr lang="en-IN" sz="2200" dirty="0"/>
              <a:t>In a Jenkins pipeline, every job or event has some sort of dependency on at least one or more events.</a:t>
            </a:r>
          </a:p>
          <a:p>
            <a:r>
              <a:rPr lang="en-IN" sz="2200" dirty="0"/>
              <a:t>Jenkins pipeline consists of group of state and  every state has its own events as shown in the diagram below</a:t>
            </a:r>
          </a:p>
          <a:p>
            <a:r>
              <a:rPr lang="en-IN" sz="2200" dirty="0"/>
              <a:t>A continuous delivery pipeline is an automated expression to display your process for getting software for version control. Thus, every change made in your software goes through a number of complex processes on its way to being released. It also involves developing the software in a reliable and repeatable manner, and progression of the built software through multiple stages of </a:t>
            </a:r>
            <a:r>
              <a:rPr lang="en-IN" sz="2200" dirty="0">
                <a:hlinkClick r:id="rId3"/>
              </a:rPr>
              <a:t>testing</a:t>
            </a:r>
            <a:r>
              <a:rPr lang="en-IN" sz="2200" dirty="0"/>
              <a:t> and deployment.</a:t>
            </a:r>
          </a:p>
        </p:txBody>
      </p:sp>
      <p:pic>
        <p:nvPicPr>
          <p:cNvPr id="2" name="Picture 1">
            <a:extLst>
              <a:ext uri="{FF2B5EF4-FFF2-40B4-BE49-F238E27FC236}">
                <a16:creationId xmlns:a16="http://schemas.microsoft.com/office/drawing/2014/main" id="{91A444E6-A60F-7A4F-B3AE-F6B4DF96F0DC}"/>
              </a:ext>
            </a:extLst>
          </p:cNvPr>
          <p:cNvPicPr>
            <a:picLocks noChangeAspect="1"/>
          </p:cNvPicPr>
          <p:nvPr/>
        </p:nvPicPr>
        <p:blipFill>
          <a:blip r:embed="rId4"/>
          <a:stretch>
            <a:fillRect/>
          </a:stretch>
        </p:blipFill>
        <p:spPr>
          <a:xfrm>
            <a:off x="1910010" y="5469200"/>
            <a:ext cx="5295900" cy="1168400"/>
          </a:xfrm>
          <a:prstGeom prst="rect">
            <a:avLst/>
          </a:prstGeom>
        </p:spPr>
      </p:pic>
    </p:spTree>
    <p:extLst>
      <p:ext uri="{BB962C8B-B14F-4D97-AF65-F5344CB8AC3E}">
        <p14:creationId xmlns:p14="http://schemas.microsoft.com/office/powerpoint/2010/main" val="202021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sz="2900" dirty="0" err="1"/>
              <a:t>JenkinsFile</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5105400"/>
          </a:xfrm>
        </p:spPr>
        <p:txBody>
          <a:bodyPr>
            <a:noAutofit/>
          </a:bodyPr>
          <a:lstStyle/>
          <a:p>
            <a:r>
              <a:rPr lang="en-IN" dirty="0"/>
              <a:t>Jenkins pipelines can be defined using a text file called </a:t>
            </a:r>
            <a:r>
              <a:rPr lang="en-IN" b="1" dirty="0" err="1"/>
              <a:t>JenkinsFile</a:t>
            </a:r>
            <a:r>
              <a:rPr lang="en-IN" b="1" dirty="0"/>
              <a:t>. </a:t>
            </a:r>
            <a:r>
              <a:rPr lang="en-IN" dirty="0"/>
              <a:t>You can implement pipeline as code using </a:t>
            </a:r>
            <a:r>
              <a:rPr lang="en-IN" dirty="0" err="1"/>
              <a:t>JenkinsFile</a:t>
            </a:r>
            <a:r>
              <a:rPr lang="en-IN" dirty="0"/>
              <a:t>, and this can be defined by using a domain specific language (DSL). With </a:t>
            </a:r>
            <a:r>
              <a:rPr lang="en-IN" dirty="0" err="1"/>
              <a:t>JenkinsFile</a:t>
            </a:r>
            <a:r>
              <a:rPr lang="en-IN" dirty="0"/>
              <a:t>, you can write the steps needed for running a Jenkins pipeline.</a:t>
            </a:r>
          </a:p>
          <a:p>
            <a:r>
              <a:rPr lang="en-IN" dirty="0"/>
              <a:t>The benefits of using </a:t>
            </a:r>
            <a:r>
              <a:rPr lang="en-IN" b="1" dirty="0" err="1"/>
              <a:t>JenkinsFile</a:t>
            </a:r>
            <a:r>
              <a:rPr lang="en-IN" b="1" dirty="0"/>
              <a:t> are</a:t>
            </a:r>
            <a:r>
              <a:rPr lang="en-IN" dirty="0"/>
              <a:t>:</a:t>
            </a:r>
          </a:p>
          <a:p>
            <a:r>
              <a:rPr lang="en-IN" dirty="0"/>
              <a:t>You can create pipelines automatically for all branches and execute pull requests with just one </a:t>
            </a:r>
            <a:r>
              <a:rPr lang="en-IN" b="1" dirty="0" err="1"/>
              <a:t>JenkinsFile</a:t>
            </a:r>
            <a:r>
              <a:rPr lang="en-IN" b="1" dirty="0"/>
              <a:t>.</a:t>
            </a:r>
            <a:endParaRPr lang="en-IN" dirty="0"/>
          </a:p>
          <a:p>
            <a:r>
              <a:rPr lang="en-IN" dirty="0"/>
              <a:t>You can review your Jenkins code on the pipeline</a:t>
            </a:r>
          </a:p>
          <a:p>
            <a:r>
              <a:rPr lang="en-IN" dirty="0"/>
              <a:t>You can audit your Jenkins pipeline</a:t>
            </a:r>
          </a:p>
          <a:p>
            <a:r>
              <a:rPr lang="en-IN" dirty="0"/>
              <a:t>This is the singular source for your pipeline and can be modified by multiple users.</a:t>
            </a:r>
          </a:p>
          <a:p>
            <a:r>
              <a:rPr lang="en-IN" dirty="0" err="1"/>
              <a:t>JenkinsFile</a:t>
            </a:r>
            <a:r>
              <a:rPr lang="en-IN" dirty="0"/>
              <a:t> can be defined by either Web UI or with a Jenkins File.</a:t>
            </a:r>
          </a:p>
        </p:txBody>
      </p:sp>
    </p:spTree>
    <p:extLst>
      <p:ext uri="{BB962C8B-B14F-4D97-AF65-F5344CB8AC3E}">
        <p14:creationId xmlns:p14="http://schemas.microsoft.com/office/powerpoint/2010/main" val="169500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sz="2900" dirty="0"/>
              <a:t>Why Jenkins Pipeline</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5105400"/>
          </a:xfrm>
        </p:spPr>
        <p:txBody>
          <a:bodyPr>
            <a:noAutofit/>
          </a:bodyPr>
          <a:lstStyle/>
          <a:p>
            <a:r>
              <a:rPr lang="en-IN" dirty="0"/>
              <a:t>Jenkins is an open continuous integration server which has the ability to support the automation of software development processes. You can create multiple automation jobs with the help of use cases, and run them as a Jenkins pipeline.</a:t>
            </a:r>
          </a:p>
          <a:p>
            <a:r>
              <a:rPr lang="en-IN" dirty="0"/>
              <a:t>Here are the reasons why you use should use Jenkins pipeline:</a:t>
            </a:r>
          </a:p>
          <a:p>
            <a:r>
              <a:rPr lang="en-IN" dirty="0"/>
              <a:t>Jenkins pipeline is implemented as a code which allows multiple users to edit and execute the pipeline process.</a:t>
            </a:r>
          </a:p>
          <a:p>
            <a:r>
              <a:rPr lang="en-IN" dirty="0"/>
              <a:t>Pipelines are robust. So if your server undergoes an unforeseen restart, the pipeline will be automatically resumed.</a:t>
            </a:r>
          </a:p>
          <a:p>
            <a:r>
              <a:rPr lang="en-IN" dirty="0"/>
              <a:t>You can pause the pipeline process and make it wait to resume until there is an input from the user.</a:t>
            </a:r>
          </a:p>
          <a:p>
            <a:r>
              <a:rPr lang="en-IN" dirty="0"/>
              <a:t>Jenkins Pipelines support big projects. You can run multiple jobs, and even use pipelines in a loop.</a:t>
            </a:r>
          </a:p>
        </p:txBody>
      </p:sp>
    </p:spTree>
    <p:extLst>
      <p:ext uri="{BB962C8B-B14F-4D97-AF65-F5344CB8AC3E}">
        <p14:creationId xmlns:p14="http://schemas.microsoft.com/office/powerpoint/2010/main" val="320261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Reference</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1419425"/>
          </a:xfrm>
        </p:spPr>
        <p:txBody>
          <a:bodyPr>
            <a:noAutofit/>
          </a:bodyPr>
          <a:lstStyle/>
          <a:p>
            <a:r>
              <a:rPr lang="en-IN" sz="1800" dirty="0">
                <a:hlinkClick r:id="rId3"/>
              </a:rPr>
              <a:t>https://iroshandu.medium.com/build-spring-boot-maven-project-with-jenkins-and-copy-the-artifact-in-to-local-directory-c2910b8ba278</a:t>
            </a:r>
            <a:endParaRPr lang="en-IN" sz="1800" dirty="0"/>
          </a:p>
          <a:p>
            <a:r>
              <a:rPr lang="en-IN" sz="1800" dirty="0">
                <a:solidFill>
                  <a:schemeClr val="tx1"/>
                </a:solidFill>
                <a:hlinkClick r:id="rId4"/>
              </a:rPr>
              <a:t>https://github.com/samarpit1111/devops_pipeline_demo</a:t>
            </a:r>
            <a:endParaRPr lang="en-IN" sz="1800" dirty="0">
              <a:solidFill>
                <a:schemeClr val="tx1"/>
              </a:solidFill>
            </a:endParaRPr>
          </a:p>
          <a:p>
            <a:r>
              <a:rPr lang="en-IN" sz="1800" dirty="0">
                <a:solidFill>
                  <a:schemeClr val="tx1"/>
                </a:solidFill>
                <a:hlinkClick r:id="rId5"/>
              </a:rPr>
              <a:t>https://medium.com/avmconsulting-blog/automated-ci-cd-with-jenkins-39b21c7c8035</a:t>
            </a:r>
            <a:endParaRPr lang="en-IN" sz="1800" dirty="0">
              <a:solidFill>
                <a:schemeClr val="tx1"/>
              </a:solidFill>
            </a:endParaRPr>
          </a:p>
          <a:p>
            <a:r>
              <a:rPr lang="en-IN" sz="1800" dirty="0">
                <a:solidFill>
                  <a:schemeClr val="tx1"/>
                </a:solidFill>
                <a:hlinkClick r:id="rId6"/>
              </a:rPr>
              <a:t>https://www.guru99.com/jenkins-tutorial.html</a:t>
            </a:r>
            <a:endParaRPr lang="en-IN" sz="1800" dirty="0">
              <a:solidFill>
                <a:schemeClr val="tx1"/>
              </a:solidFill>
            </a:endParaRPr>
          </a:p>
          <a:p>
            <a:r>
              <a:rPr lang="en-IN" sz="1800" dirty="0">
                <a:solidFill>
                  <a:schemeClr val="tx1"/>
                </a:solidFill>
                <a:hlinkClick r:id="rId7"/>
              </a:rPr>
              <a:t>https://www.simplilearn.com/tutorials/jenkins-tutorial</a:t>
            </a:r>
            <a:endParaRPr lang="en-IN" sz="1800" dirty="0">
              <a:solidFill>
                <a:schemeClr val="tx1"/>
              </a:solidFill>
            </a:endParaRPr>
          </a:p>
          <a:p>
            <a:r>
              <a:rPr lang="en-IN" sz="1800" dirty="0">
                <a:solidFill>
                  <a:schemeClr val="tx1"/>
                </a:solidFill>
                <a:hlinkClick r:id="rId8"/>
              </a:rPr>
              <a:t>https://www.jenkins.io/doc/book/pipeline/getting-started/</a:t>
            </a:r>
            <a:r>
              <a:rPr lang="en-IN" sz="1800" dirty="0">
                <a:solidFill>
                  <a:schemeClr val="tx1"/>
                </a:solidFill>
              </a:rPr>
              <a:t> =&gt; first pipeline example</a:t>
            </a:r>
          </a:p>
          <a:p>
            <a:r>
              <a:rPr lang="en-IN" sz="1800" dirty="0">
                <a:solidFill>
                  <a:schemeClr val="tx1"/>
                </a:solidFill>
                <a:hlinkClick r:id="rId9"/>
              </a:rPr>
              <a:t>https://www.jenkins.io/doc/pipeline/tour/hello-world/</a:t>
            </a:r>
            <a:endParaRPr lang="en-IN" sz="1800" dirty="0">
              <a:solidFill>
                <a:schemeClr val="tx1"/>
              </a:solidFill>
            </a:endParaRPr>
          </a:p>
          <a:p>
            <a:r>
              <a:rPr lang="en-IN" sz="1800" dirty="0">
                <a:solidFill>
                  <a:schemeClr val="tx1"/>
                </a:solidFill>
                <a:hlinkClick r:id="rId10"/>
              </a:rPr>
              <a:t>https://www.jenkins.io</a:t>
            </a:r>
            <a:r>
              <a:rPr lang="en-IN" sz="1800">
                <a:solidFill>
                  <a:schemeClr val="tx1"/>
                </a:solidFill>
                <a:hlinkClick r:id="rId10"/>
              </a:rPr>
              <a:t>/doc/book/pipeline/syntax/</a:t>
            </a:r>
            <a:r>
              <a:rPr lang="en-IN" sz="1800">
                <a:solidFill>
                  <a:schemeClr val="tx1"/>
                </a:solidFill>
              </a:rPr>
              <a:t> </a:t>
            </a:r>
            <a:endParaRPr lang="en-IN" sz="1800" dirty="0">
              <a:solidFill>
                <a:schemeClr val="tx1"/>
              </a:solidFill>
            </a:endParaRPr>
          </a:p>
          <a:p>
            <a:r>
              <a:rPr lang="en-IN" sz="1800" dirty="0">
                <a:solidFill>
                  <a:schemeClr val="tx1"/>
                </a:solidFill>
                <a:hlinkClick r:id="rId11"/>
              </a:rPr>
              <a:t>https://www.jenkins.io/doc/pipeline/examples/</a:t>
            </a:r>
            <a:endParaRPr lang="en-IN" sz="1800" dirty="0">
              <a:solidFill>
                <a:schemeClr val="tx1"/>
              </a:solidFill>
            </a:endParaRPr>
          </a:p>
          <a:p>
            <a:r>
              <a:rPr lang="en-IN" sz="1800" dirty="0">
                <a:solidFill>
                  <a:schemeClr val="tx1"/>
                </a:solidFill>
                <a:hlinkClick r:id="rId12"/>
              </a:rPr>
              <a:t>https://gitlab.com/nanuchi/techworld-js-docker-demo-app/-/tree/dev</a:t>
            </a:r>
            <a:endParaRPr lang="en-IN" sz="1800" dirty="0">
              <a:solidFill>
                <a:schemeClr val="tx1"/>
              </a:solidFill>
            </a:endParaRPr>
          </a:p>
          <a:p>
            <a:r>
              <a:rPr lang="en-IN" sz="1800" dirty="0">
                <a:solidFill>
                  <a:schemeClr val="tx1"/>
                </a:solidFill>
                <a:hlinkClick r:id="rId13"/>
              </a:rPr>
              <a:t>https://www.youtube.com/watch?v=7KCS70sCoK0</a:t>
            </a:r>
            <a:endParaRPr lang="en-IN" sz="1800" dirty="0">
              <a:solidFill>
                <a:schemeClr val="tx1"/>
              </a:solidFill>
            </a:endParaRPr>
          </a:p>
          <a:p>
            <a:r>
              <a:rPr lang="en-IN" sz="1800" dirty="0">
                <a:solidFill>
                  <a:schemeClr val="tx1"/>
                </a:solidFill>
                <a:hlinkClick r:id="rId14"/>
              </a:rPr>
              <a:t>http://localhost:8080/env-vars.html/</a:t>
            </a:r>
            <a:r>
              <a:rPr lang="en-IN" sz="1800" dirty="0">
                <a:solidFill>
                  <a:schemeClr val="tx1"/>
                </a:solidFill>
              </a:rPr>
              <a:t> =&gt; environment variables list</a:t>
            </a:r>
          </a:p>
          <a:p>
            <a:r>
              <a:rPr lang="en-IN" sz="1800" dirty="0">
                <a:solidFill>
                  <a:schemeClr val="tx1"/>
                </a:solidFill>
                <a:hlinkClick r:id="rId15"/>
              </a:rPr>
              <a:t>https://www.edureka.co/community/49753/auto-build-job-jenkins-there-change-code-github-repository</a:t>
            </a:r>
            <a:r>
              <a:rPr lang="en-IN" sz="1800" dirty="0">
                <a:solidFill>
                  <a:schemeClr val="tx1"/>
                </a:solidFill>
              </a:rPr>
              <a:t> </a:t>
            </a:r>
          </a:p>
          <a:p>
            <a:endParaRPr lang="en-IN" sz="1800" dirty="0">
              <a:solidFill>
                <a:schemeClr val="tx1"/>
              </a:solidFill>
            </a:endParaRPr>
          </a:p>
          <a:p>
            <a:endParaRPr lang="en-IN" sz="1800" dirty="0"/>
          </a:p>
          <a:p>
            <a:endParaRPr lang="en-IN" sz="1800" dirty="0"/>
          </a:p>
        </p:txBody>
      </p:sp>
    </p:spTree>
    <p:extLst>
      <p:ext uri="{BB962C8B-B14F-4D97-AF65-F5344CB8AC3E}">
        <p14:creationId xmlns:p14="http://schemas.microsoft.com/office/powerpoint/2010/main" val="419864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Question ?</a:t>
            </a:r>
            <a:endParaRPr lang="en-IN" dirty="0"/>
          </a:p>
        </p:txBody>
      </p:sp>
      <p:pic>
        <p:nvPicPr>
          <p:cNvPr id="1026" name="Picture 2" descr="C:\Users\anurags\Desktop\ind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802" y="1516063"/>
            <a:ext cx="3958998" cy="394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52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457200" y="838200"/>
            <a:ext cx="8229600" cy="1419425"/>
          </a:xfrm>
        </p:spPr>
        <p:txBody>
          <a:bodyPr>
            <a:noAutofit/>
          </a:bodyPr>
          <a:lstStyle/>
          <a:p>
            <a:r>
              <a:rPr lang="en-IN" sz="2000" dirty="0"/>
              <a:t>Reduction of integration links: All projects employ more than one person to develop and it greatly increases the risk of errors during integration. Depending on the complexity of the code, it is possible that a lot of changes would have to be made. Here comes CI to the rescue and helps alleviate the issues as it allows for regular integration.</a:t>
            </a:r>
          </a:p>
          <a:p>
            <a:r>
              <a:rPr lang="en-IN" sz="2000" dirty="0"/>
              <a:t>Higher quality of code: As the risks drastically reduce, a lot of the time and manpower can be diverted to creating a much more functionality-oriented code.</a:t>
            </a:r>
          </a:p>
          <a:p>
            <a:r>
              <a:rPr lang="en-IN" sz="2000" dirty="0"/>
              <a:t>Code in version control works: Committing something that breaks the build immediately triggers a notification thereby preventing anyone from pulling a broken code.</a:t>
            </a:r>
          </a:p>
          <a:p>
            <a:r>
              <a:rPr lang="en-IN" sz="2000" dirty="0"/>
              <a:t>Ease of testers: Retaining the different versions and builds of the code eases the work of QAs to understand, locate, and trace bugs efficiently.</a:t>
            </a:r>
          </a:p>
          <a:p>
            <a:r>
              <a:rPr lang="en-IN" sz="2000" dirty="0"/>
              <a:t>Decreased deployment time: Automating the process of deployment eases and frees up a lot of time and manpower.</a:t>
            </a:r>
          </a:p>
          <a:p>
            <a:r>
              <a:rPr lang="en-IN" sz="2000" dirty="0"/>
              <a:t>Increased confidence: The absence of a possible failure or breakdown gives developers peace of mind and thereby helps in delivering greater productivity and higher quality products.</a:t>
            </a:r>
          </a:p>
        </p:txBody>
      </p:sp>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Continuous Integration ?</a:t>
            </a:r>
            <a:endParaRPr lang="en-IN" sz="2900" dirty="0"/>
          </a:p>
        </p:txBody>
      </p:sp>
    </p:spTree>
    <p:extLst>
      <p:ext uri="{BB962C8B-B14F-4D97-AF65-F5344CB8AC3E}">
        <p14:creationId xmlns:p14="http://schemas.microsoft.com/office/powerpoint/2010/main" val="79044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3581400"/>
            <a:ext cx="2209800" cy="533400"/>
          </a:xfrm>
        </p:spPr>
        <p:txBody>
          <a:bodyPr/>
          <a:lstStyle/>
          <a:p>
            <a:r>
              <a:rPr lang="en-US" dirty="0"/>
              <a:t>Thank you !</a:t>
            </a:r>
            <a:endParaRPr lang="en-IN" dirty="0"/>
          </a:p>
        </p:txBody>
      </p:sp>
      <p:pic>
        <p:nvPicPr>
          <p:cNvPr id="3" name="Picture 2">
            <a:extLst>
              <a:ext uri="{FF2B5EF4-FFF2-40B4-BE49-F238E27FC236}">
                <a16:creationId xmlns:a16="http://schemas.microsoft.com/office/drawing/2014/main" id="{7C9B470F-BFE2-C545-B55C-72244D261275}"/>
              </a:ext>
            </a:extLst>
          </p:cNvPr>
          <p:cNvPicPr>
            <a:picLocks noChangeAspect="1"/>
          </p:cNvPicPr>
          <p:nvPr/>
        </p:nvPicPr>
        <p:blipFill>
          <a:blip r:embed="rId2"/>
          <a:stretch>
            <a:fillRect/>
          </a:stretch>
        </p:blipFill>
        <p:spPr>
          <a:xfrm>
            <a:off x="2638640" y="1223091"/>
            <a:ext cx="3047569" cy="1718092"/>
          </a:xfrm>
          <a:prstGeom prst="rect">
            <a:avLst/>
          </a:prstGeom>
        </p:spPr>
      </p:pic>
    </p:spTree>
    <p:extLst>
      <p:ext uri="{BB962C8B-B14F-4D97-AF65-F5344CB8AC3E}">
        <p14:creationId xmlns:p14="http://schemas.microsoft.com/office/powerpoint/2010/main" val="54742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457200" y="838200"/>
            <a:ext cx="8229600" cy="1419425"/>
          </a:xfrm>
        </p:spPr>
        <p:txBody>
          <a:bodyPr>
            <a:noAutofit/>
          </a:bodyPr>
          <a:lstStyle/>
          <a:p>
            <a:r>
              <a:rPr lang="en-IN" b="1" dirty="0"/>
              <a:t>Continuous Integration Server</a:t>
            </a:r>
            <a:r>
              <a:rPr lang="en-IN" dirty="0"/>
              <a:t> (Jenkins, Bamboo, </a:t>
            </a:r>
            <a:r>
              <a:rPr lang="en-IN" dirty="0" err="1"/>
              <a:t>CruiseControl</a:t>
            </a:r>
            <a:r>
              <a:rPr lang="en-IN" dirty="0"/>
              <a:t>, TeamCity, and others)</a:t>
            </a:r>
          </a:p>
          <a:p>
            <a:r>
              <a:rPr lang="en-IN" b="1" dirty="0"/>
              <a:t>Source Control Tool</a:t>
            </a:r>
            <a:r>
              <a:rPr lang="en-IN" dirty="0"/>
              <a:t> (e.g., CVS, SVN, GIT, Mercurial, Perforce, ClearCase and others)</a:t>
            </a:r>
          </a:p>
          <a:p>
            <a:r>
              <a:rPr lang="en-IN" b="1" dirty="0"/>
              <a:t>Build tool</a:t>
            </a:r>
            <a:r>
              <a:rPr lang="en-IN" dirty="0"/>
              <a:t> (Make, ANT, Maven, Ivy, Gradle, and others)</a:t>
            </a:r>
          </a:p>
          <a:p>
            <a:r>
              <a:rPr lang="en-IN" b="1" dirty="0"/>
              <a:t>Automation testing framework</a:t>
            </a:r>
            <a:r>
              <a:rPr lang="en-IN" dirty="0"/>
              <a:t> (Selenium, Appium, </a:t>
            </a:r>
            <a:r>
              <a:rPr lang="en-IN" dirty="0" err="1"/>
              <a:t>TestComplete</a:t>
            </a:r>
            <a:r>
              <a:rPr lang="en-IN" dirty="0"/>
              <a:t>, UFT, and others)</a:t>
            </a:r>
          </a:p>
        </p:txBody>
      </p:sp>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Different tools</a:t>
            </a:r>
            <a:endParaRPr lang="en-IN" sz="2900" dirty="0"/>
          </a:p>
        </p:txBody>
      </p:sp>
    </p:spTree>
    <p:extLst>
      <p:ext uri="{BB962C8B-B14F-4D97-AF65-F5344CB8AC3E}">
        <p14:creationId xmlns:p14="http://schemas.microsoft.com/office/powerpoint/2010/main" val="288798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457200" y="838200"/>
            <a:ext cx="8229600" cy="1419425"/>
          </a:xfrm>
        </p:spPr>
        <p:txBody>
          <a:bodyPr>
            <a:noAutofit/>
          </a:bodyPr>
          <a:lstStyle/>
          <a:p>
            <a:r>
              <a:rPr lang="en-IN" sz="2000" dirty="0"/>
              <a:t>Open Source Continuous Integration Server</a:t>
            </a:r>
          </a:p>
          <a:p>
            <a:r>
              <a:rPr lang="en-IN" sz="2000" dirty="0"/>
              <a:t>Capable of orchestrating a chain of actions that help to achieve the Continuous Integration process (and not only) in an automated fashion.</a:t>
            </a:r>
          </a:p>
          <a:p>
            <a:r>
              <a:rPr lang="en-IN" sz="2000" dirty="0"/>
              <a:t>Entirely written in Java.</a:t>
            </a:r>
          </a:p>
          <a:p>
            <a:r>
              <a:rPr lang="en-IN" sz="2000" dirty="0"/>
              <a:t>A server-based that provides monitoring of repeated tasks which arise during the development of a project. </a:t>
            </a:r>
            <a:br>
              <a:rPr lang="en-IN" sz="2000" dirty="0"/>
            </a:br>
            <a:r>
              <a:rPr lang="en-IN" sz="2000" dirty="0"/>
              <a:t>Software companies can accelerate their software development process, as Jenkins can automate build and test at a rapid rate. </a:t>
            </a:r>
          </a:p>
          <a:p>
            <a:r>
              <a:rPr lang="en-IN" sz="2000" dirty="0"/>
              <a:t>Jenkins supports the complete development lifecycle of software from building, testing, documenting the software, deploying and other stages of a software development lifecycle.</a:t>
            </a:r>
          </a:p>
          <a:p>
            <a:endParaRPr lang="en-IN" sz="2000" dirty="0"/>
          </a:p>
        </p:txBody>
      </p:sp>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What ?</a:t>
            </a:r>
            <a:endParaRPr lang="en-IN" sz="2900" dirty="0"/>
          </a:p>
        </p:txBody>
      </p:sp>
      <p:pic>
        <p:nvPicPr>
          <p:cNvPr id="3" name="Picture 2">
            <a:extLst>
              <a:ext uri="{FF2B5EF4-FFF2-40B4-BE49-F238E27FC236}">
                <a16:creationId xmlns:a16="http://schemas.microsoft.com/office/drawing/2014/main" id="{9E2D2BE7-B0BF-BE4D-85CB-3C70D9AB71CC}"/>
              </a:ext>
            </a:extLst>
          </p:cNvPr>
          <p:cNvPicPr>
            <a:picLocks noChangeAspect="1"/>
          </p:cNvPicPr>
          <p:nvPr/>
        </p:nvPicPr>
        <p:blipFill>
          <a:blip r:embed="rId3"/>
          <a:stretch>
            <a:fillRect/>
          </a:stretch>
        </p:blipFill>
        <p:spPr>
          <a:xfrm>
            <a:off x="1752600" y="4648200"/>
            <a:ext cx="5168900" cy="1841500"/>
          </a:xfrm>
          <a:prstGeom prst="rect">
            <a:avLst/>
          </a:prstGeom>
        </p:spPr>
      </p:pic>
    </p:spTree>
    <p:extLst>
      <p:ext uri="{BB962C8B-B14F-4D97-AF65-F5344CB8AC3E}">
        <p14:creationId xmlns:p14="http://schemas.microsoft.com/office/powerpoint/2010/main" val="417481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457200" y="838200"/>
            <a:ext cx="8229600" cy="1419425"/>
          </a:xfrm>
        </p:spPr>
        <p:txBody>
          <a:bodyPr>
            <a:noAutofit/>
          </a:bodyPr>
          <a:lstStyle/>
          <a:p>
            <a:r>
              <a:rPr lang="en-IN" dirty="0" err="1"/>
              <a:t>Kohsuke</a:t>
            </a:r>
            <a:r>
              <a:rPr lang="en-IN" dirty="0"/>
              <a:t> Kawaguchi, a Java developer, working at SUN Microsystems, was tired of building the code and fixing errors repetitively. In 2004, created an automation server called Hudson that automates build and test task.</a:t>
            </a:r>
          </a:p>
          <a:p>
            <a:r>
              <a:rPr lang="en-IN" dirty="0"/>
              <a:t>In 2011, Oracle who owned Sun Microsystems had a dispute with Hudson open source community, so they forked Hudson and renamed it as Jenkins.</a:t>
            </a:r>
          </a:p>
          <a:p>
            <a:r>
              <a:rPr lang="en-IN" dirty="0"/>
              <a:t>Both Hudson and Jenkins continued to operate independently. But in short span of time, Jenkins acquired a lot of projects and contributors while Hudson remained with only 32 projects. </a:t>
            </a:r>
            <a:r>
              <a:rPr lang="en-IN"/>
              <a:t>With time, Jenkins became more popular, and Hudson is not maintained anymore.</a:t>
            </a:r>
          </a:p>
        </p:txBody>
      </p:sp>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err="1"/>
              <a:t>HIstory</a:t>
            </a:r>
            <a:r>
              <a:rPr lang="en-US" dirty="0"/>
              <a:t> ?</a:t>
            </a:r>
            <a:endParaRPr lang="en-IN" sz="2900" dirty="0"/>
          </a:p>
        </p:txBody>
      </p:sp>
    </p:spTree>
    <p:extLst>
      <p:ext uri="{BB962C8B-B14F-4D97-AF65-F5344CB8AC3E}">
        <p14:creationId xmlns:p14="http://schemas.microsoft.com/office/powerpoint/2010/main" val="42327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457200" y="838200"/>
            <a:ext cx="8229600" cy="1419425"/>
          </a:xfrm>
        </p:spPr>
        <p:txBody>
          <a:bodyPr>
            <a:noAutofit/>
          </a:bodyPr>
          <a:lstStyle/>
          <a:p>
            <a:r>
              <a:rPr lang="en-IN" sz="2000" dirty="0"/>
              <a:t>Jenkins allows to execute a predefined list of steps, e.g. to compile Java source code and build a JAR from the resulting classes. The trigger for this execution can be time or event based.</a:t>
            </a:r>
          </a:p>
          <a:p>
            <a:r>
              <a:rPr lang="en-IN" sz="2000" dirty="0"/>
              <a:t>For example, you can compile your Java based application every 20 minutes or after a new commit in the related Git repository.</a:t>
            </a:r>
          </a:p>
          <a:p>
            <a:r>
              <a:rPr lang="en-IN" sz="2000" dirty="0"/>
              <a:t>Possible steps executed by Jenkins are for example:</a:t>
            </a:r>
          </a:p>
          <a:p>
            <a:pPr lvl="1"/>
            <a:r>
              <a:rPr lang="en-IN" dirty="0"/>
              <a:t>perform a software build using a build system like Apache Maven or Gradle</a:t>
            </a:r>
          </a:p>
          <a:p>
            <a:pPr lvl="1"/>
            <a:r>
              <a:rPr lang="en-IN" dirty="0"/>
              <a:t>execute a shell script</a:t>
            </a:r>
          </a:p>
          <a:p>
            <a:pPr lvl="1"/>
            <a:r>
              <a:rPr lang="en-IN" dirty="0"/>
              <a:t>archive a build result</a:t>
            </a:r>
          </a:p>
          <a:p>
            <a:pPr lvl="1"/>
            <a:r>
              <a:rPr lang="en-IN" dirty="0"/>
              <a:t>run software tests</a:t>
            </a:r>
          </a:p>
          <a:p>
            <a:r>
              <a:rPr lang="en-IN" sz="2000" dirty="0"/>
              <a:t>Jenkins can be extended by additional plug-ins. For example, you can install plug-ins to support building and testing Android applications.</a:t>
            </a:r>
          </a:p>
          <a:p>
            <a:pPr marL="0" indent="0">
              <a:buNone/>
            </a:pPr>
            <a:endParaRPr lang="en-IN" sz="2000" dirty="0"/>
          </a:p>
          <a:p>
            <a:endParaRPr lang="en-IN" sz="2000" dirty="0"/>
          </a:p>
          <a:p>
            <a:endParaRPr lang="en-IN" sz="2000" dirty="0"/>
          </a:p>
        </p:txBody>
      </p:sp>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Features ?</a:t>
            </a:r>
            <a:endParaRPr lang="en-IN" sz="2900" dirty="0"/>
          </a:p>
        </p:txBody>
      </p:sp>
    </p:spTree>
    <p:extLst>
      <p:ext uri="{BB962C8B-B14F-4D97-AF65-F5344CB8AC3E}">
        <p14:creationId xmlns:p14="http://schemas.microsoft.com/office/powerpoint/2010/main" val="135280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Jenkins Download and Install</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5410200"/>
          </a:xfrm>
        </p:spPr>
        <p:txBody>
          <a:bodyPr>
            <a:noAutofit/>
          </a:bodyPr>
          <a:lstStyle/>
          <a:p>
            <a:r>
              <a:rPr lang="en-IN" sz="2000" dirty="0"/>
              <a:t>Download the war file : </a:t>
            </a:r>
            <a:r>
              <a:rPr lang="en-IN" sz="2000" dirty="0">
                <a:hlinkClick r:id="rId3"/>
              </a:rPr>
              <a:t>https://www.jenkins.io/download/</a:t>
            </a:r>
            <a:endParaRPr lang="en-IN" sz="2000" dirty="0"/>
          </a:p>
          <a:p>
            <a:r>
              <a:rPr lang="en-IN" sz="2000" dirty="0"/>
              <a:t>Run Jenkins using command java -jar </a:t>
            </a:r>
            <a:r>
              <a:rPr lang="en-IN" sz="2000" dirty="0" err="1"/>
              <a:t>jenkins</a:t>
            </a:r>
            <a:r>
              <a:rPr lang="en-IN" sz="2000" dirty="0"/>
              <a:t>*.war</a:t>
            </a:r>
          </a:p>
          <a:p>
            <a:r>
              <a:rPr lang="en-IN" sz="2000" dirty="0"/>
              <a:t>Open browser and Jenkins is running on localhost:8080</a:t>
            </a:r>
          </a:p>
          <a:p>
            <a:r>
              <a:rPr lang="en-IN" sz="2000" dirty="0"/>
              <a:t>Save the password created by Jenkins first time the war is run from </a:t>
            </a:r>
            <a:r>
              <a:rPr lang="en-IN" sz="2000" dirty="0" err="1"/>
              <a:t>cmd</a:t>
            </a:r>
            <a:r>
              <a:rPr lang="en-IN" sz="2000" dirty="0"/>
              <a:t> or terminal</a:t>
            </a:r>
          </a:p>
          <a:p>
            <a:pPr marL="0" indent="0">
              <a:buNone/>
            </a:pPr>
            <a:endParaRPr lang="en-IN" sz="2000" dirty="0"/>
          </a:p>
          <a:p>
            <a:endParaRPr lang="en-IN" sz="2000" dirty="0"/>
          </a:p>
        </p:txBody>
      </p:sp>
      <p:pic>
        <p:nvPicPr>
          <p:cNvPr id="4" name="Picture 3">
            <a:extLst>
              <a:ext uri="{FF2B5EF4-FFF2-40B4-BE49-F238E27FC236}">
                <a16:creationId xmlns:a16="http://schemas.microsoft.com/office/drawing/2014/main" id="{60126C1A-9950-744B-8A5F-1C33B31135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20" y="2773246"/>
            <a:ext cx="7800480" cy="3551354"/>
          </a:xfrm>
          <a:prstGeom prst="rect">
            <a:avLst/>
          </a:prstGeom>
        </p:spPr>
      </p:pic>
      <p:sp>
        <p:nvSpPr>
          <p:cNvPr id="6" name="Rectangle 5">
            <a:extLst>
              <a:ext uri="{FF2B5EF4-FFF2-40B4-BE49-F238E27FC236}">
                <a16:creationId xmlns:a16="http://schemas.microsoft.com/office/drawing/2014/main" id="{2F8ED2CD-E45D-BC45-908E-D1EE8D932B0C}"/>
              </a:ext>
            </a:extLst>
          </p:cNvPr>
          <p:cNvSpPr/>
          <p:nvPr/>
        </p:nvSpPr>
        <p:spPr>
          <a:xfrm>
            <a:off x="733920" y="3429000"/>
            <a:ext cx="6886080" cy="58766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3895CDD-FBBE-EC43-8206-1168175EF40E}"/>
              </a:ext>
            </a:extLst>
          </p:cNvPr>
          <p:cNvSpPr/>
          <p:nvPr/>
        </p:nvSpPr>
        <p:spPr>
          <a:xfrm>
            <a:off x="1600200" y="6396653"/>
            <a:ext cx="6539160" cy="369332"/>
          </a:xfrm>
          <a:prstGeom prst="rect">
            <a:avLst/>
          </a:prstGeom>
        </p:spPr>
        <p:txBody>
          <a:bodyPr wrap="square">
            <a:spAutoFit/>
          </a:bodyPr>
          <a:lstStyle/>
          <a:p>
            <a:r>
              <a:rPr lang="en-US" dirty="0"/>
              <a:t>https://</a:t>
            </a:r>
            <a:r>
              <a:rPr lang="en-US" dirty="0" err="1"/>
              <a:t>www.vogella.com</a:t>
            </a:r>
            <a:r>
              <a:rPr lang="en-US" dirty="0"/>
              <a:t>/tutorials/Jenkins/</a:t>
            </a:r>
            <a:r>
              <a:rPr lang="en-US" dirty="0" err="1"/>
              <a:t>article.html</a:t>
            </a:r>
            <a:endParaRPr lang="en-US" dirty="0"/>
          </a:p>
        </p:txBody>
      </p:sp>
    </p:spTree>
    <p:extLst>
      <p:ext uri="{BB962C8B-B14F-4D97-AF65-F5344CB8AC3E}">
        <p14:creationId xmlns:p14="http://schemas.microsoft.com/office/powerpoint/2010/main" val="296237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Jenkins website</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5410200"/>
          </a:xfrm>
        </p:spPr>
        <p:txBody>
          <a:bodyPr>
            <a:noAutofit/>
          </a:bodyPr>
          <a:lstStyle/>
          <a:p>
            <a:r>
              <a:rPr lang="en-IN" sz="2000" dirty="0"/>
              <a:t>Give the password when open Jenkins on the browser with </a:t>
            </a:r>
            <a:r>
              <a:rPr lang="en-IN" sz="2000" dirty="0" err="1"/>
              <a:t>url</a:t>
            </a:r>
            <a:r>
              <a:rPr lang="en-IN" sz="2000" dirty="0"/>
              <a:t> </a:t>
            </a:r>
            <a:r>
              <a:rPr lang="en-IN" sz="2000" dirty="0">
                <a:hlinkClick r:id="rId3"/>
              </a:rPr>
              <a:t>http://localhost:8080</a:t>
            </a:r>
            <a:r>
              <a:rPr lang="en-IN" sz="2000" dirty="0"/>
              <a:t> </a:t>
            </a:r>
          </a:p>
          <a:p>
            <a:pPr marL="0" indent="0">
              <a:buNone/>
            </a:pPr>
            <a:endParaRPr lang="en-IN" sz="2000" dirty="0"/>
          </a:p>
          <a:p>
            <a:endParaRPr lang="en-IN" sz="2000" dirty="0"/>
          </a:p>
        </p:txBody>
      </p:sp>
      <p:pic>
        <p:nvPicPr>
          <p:cNvPr id="8" name="Picture 7">
            <a:extLst>
              <a:ext uri="{FF2B5EF4-FFF2-40B4-BE49-F238E27FC236}">
                <a16:creationId xmlns:a16="http://schemas.microsoft.com/office/drawing/2014/main" id="{61048999-4CF0-5642-93D8-9FEF8B15F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30" y="1905000"/>
            <a:ext cx="8305177" cy="3772277"/>
          </a:xfrm>
          <a:prstGeom prst="rect">
            <a:avLst/>
          </a:prstGeom>
        </p:spPr>
      </p:pic>
    </p:spTree>
    <p:extLst>
      <p:ext uri="{BB962C8B-B14F-4D97-AF65-F5344CB8AC3E}">
        <p14:creationId xmlns:p14="http://schemas.microsoft.com/office/powerpoint/2010/main" val="409084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3aedc42bc84ed5ed12c401c959f3d34aea17c8"/>
</p:tagLst>
</file>

<file path=ppt/theme/theme1.xml><?xml version="1.0" encoding="utf-8"?>
<a:theme xmlns:a="http://schemas.openxmlformats.org/drawingml/2006/main" name="CT_Core_Java_OO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ersion_x0020_No_x002e_ xmlns="5b0b727f-9d55-4674-90df-9368557459d7">1.0</Version_x0020_No_x002e_>
    <Document_x0020_Summary xmlns="5b0b727f-9d55-4674-90df-9368557459d7">The blank ppt template is used for preparing presentations  aligned with CitiusTech powerpoint guidelines. </Document_x0020_Summary>
    <Rel_x0020_Date xmlns="3f0a5add-00cc-4c5e-8a54-6b524d8608b8">2012-11-11T18:30:00+00:00</Rel_x0020_Date>
    <Version_x0020_No xmlns="5b0b727f-9d55-4674-90df-9368557459d7">1.0</Version_x0020_No>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1A300ECBFD16143AC8B3E6881EC19E4" ma:contentTypeVersion="6" ma:contentTypeDescription="Create a new document." ma:contentTypeScope="" ma:versionID="3a3d1758f0533e4a63e0706672344207">
  <xsd:schema xmlns:xsd="http://www.w3.org/2001/XMLSchema" xmlns:xs="http://www.w3.org/2001/XMLSchema" xmlns:p="http://schemas.microsoft.com/office/2006/metadata/properties" xmlns:ns2="5b0b727f-9d55-4674-90df-9368557459d7" xmlns:ns3="3f0a5add-00cc-4c5e-8a54-6b524d8608b8" targetNamespace="http://schemas.microsoft.com/office/2006/metadata/properties" ma:root="true" ma:fieldsID="0b9e00dfdebadb8b416f9476785e5085" ns2:_="" ns3:_="">
    <xsd:import namespace="5b0b727f-9d55-4674-90df-9368557459d7"/>
    <xsd:import namespace="3f0a5add-00cc-4c5e-8a54-6b524d8608b8"/>
    <xsd:element name="properties">
      <xsd:complexType>
        <xsd:sequence>
          <xsd:element name="documentManagement">
            <xsd:complexType>
              <xsd:all>
                <xsd:element ref="ns2:Document_x0020_Summary" minOccurs="0"/>
                <xsd:element ref="ns2:Version_x0020_No_x002e_" minOccurs="0"/>
                <xsd:element ref="ns3:Rel_x0020_Date" minOccurs="0"/>
                <xsd:element ref="ns2:Version_x0020_N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b727f-9d55-4674-90df-9368557459d7" elementFormDefault="qualified">
    <xsd:import namespace="http://schemas.microsoft.com/office/2006/documentManagement/types"/>
    <xsd:import namespace="http://schemas.microsoft.com/office/infopath/2007/PartnerControls"/>
    <xsd:element name="Document_x0020_Summary" ma:index="8" nillable="true" ma:displayName="Document Summary" ma:internalName="Document_x0020_Summary">
      <xsd:simpleType>
        <xsd:restriction base="dms:Note">
          <xsd:maxLength value="255"/>
        </xsd:restriction>
      </xsd:simpleType>
    </xsd:element>
    <xsd:element name="Version_x0020_No_x002e_" ma:index="9" nillable="true" ma:displayName="Version No." ma:internalName="Version_x0020_No_x002e_">
      <xsd:simpleType>
        <xsd:restriction base="dms:Text">
          <xsd:maxLength value="255"/>
        </xsd:restriction>
      </xsd:simpleType>
    </xsd:element>
    <xsd:element name="Version_x0020_No" ma:index="13" nillable="true" ma:displayName="Version No" ma:internalName="Version_x0020_No">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0a5add-00cc-4c5e-8a54-6b524d8608b8" elementFormDefault="qualified">
    <xsd:import namespace="http://schemas.microsoft.com/office/2006/documentManagement/types"/>
    <xsd:import namespace="http://schemas.microsoft.com/office/infopath/2007/PartnerControls"/>
    <xsd:element name="Rel_x0020_Date" ma:index="11" nillable="true" ma:displayName="Rel Date" ma:format="DateOnly" ma:internalName="Rel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006A50-4E7D-423B-9555-E21005059E29}">
  <ds:schemaRef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terms/"/>
    <ds:schemaRef ds:uri="5b0b727f-9d55-4674-90df-9368557459d7"/>
    <ds:schemaRef ds:uri="http://schemas.microsoft.com/office/infopath/2007/PartnerControls"/>
    <ds:schemaRef ds:uri="http://purl.org/dc/dcmitype/"/>
    <ds:schemaRef ds:uri="3f0a5add-00cc-4c5e-8a54-6b524d8608b8"/>
    <ds:schemaRef ds:uri="http://www.w3.org/XML/1998/namespace"/>
  </ds:schemaRefs>
</ds:datastoreItem>
</file>

<file path=customXml/itemProps2.xml><?xml version="1.0" encoding="utf-8"?>
<ds:datastoreItem xmlns:ds="http://schemas.openxmlformats.org/officeDocument/2006/customXml" ds:itemID="{2215CF3E-B7B2-4757-A9A7-BF8CDE2155B6}">
  <ds:schemaRefs>
    <ds:schemaRef ds:uri="http://schemas.microsoft.com/sharepoint/v3/contenttype/forms"/>
  </ds:schemaRefs>
</ds:datastoreItem>
</file>

<file path=customXml/itemProps3.xml><?xml version="1.0" encoding="utf-8"?>
<ds:datastoreItem xmlns:ds="http://schemas.openxmlformats.org/officeDocument/2006/customXml" ds:itemID="{20271C12-EDC3-4E9F-917F-B5906E905F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0b727f-9d55-4674-90df-9368557459d7"/>
    <ds:schemaRef ds:uri="3f0a5add-00cc-4c5e-8a54-6b524d860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CT_Core_Java_OOP</Template>
  <TotalTime>10313</TotalTime>
  <Words>3361</Words>
  <Application>Microsoft Macintosh PowerPoint</Application>
  <PresentationFormat>On-screen Show (4:3)</PresentationFormat>
  <Paragraphs>316</Paragraphs>
  <Slides>30</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Courier New</vt:lpstr>
      <vt:lpstr>Wingdings</vt:lpstr>
      <vt:lpstr>CT_Core_Java_OOP</vt:lpstr>
      <vt:lpstr>Jenkins Introduction</vt:lpstr>
      <vt:lpstr>Continuous Integration ?</vt:lpstr>
      <vt:lpstr>Continuous Integration ?</vt:lpstr>
      <vt:lpstr>Different tools</vt:lpstr>
      <vt:lpstr>What ?</vt:lpstr>
      <vt:lpstr>HIstory ?</vt:lpstr>
      <vt:lpstr>Features ?</vt:lpstr>
      <vt:lpstr>Jenkins Download and Install</vt:lpstr>
      <vt:lpstr>Jenkins website</vt:lpstr>
      <vt:lpstr>Jenkins dashboard</vt:lpstr>
      <vt:lpstr>Jenkins Login</vt:lpstr>
      <vt:lpstr>Set Jenkins Job For windows batch</vt:lpstr>
      <vt:lpstr>Description</vt:lpstr>
      <vt:lpstr>Build command</vt:lpstr>
      <vt:lpstr>Execute Job</vt:lpstr>
      <vt:lpstr>Set Jenkins Job For maven local project</vt:lpstr>
      <vt:lpstr>Set Maven Project</vt:lpstr>
      <vt:lpstr>Set Maven Command</vt:lpstr>
      <vt:lpstr>Execute Git Repo</vt:lpstr>
      <vt:lpstr>Git Credentials</vt:lpstr>
      <vt:lpstr>Add Build command</vt:lpstr>
      <vt:lpstr>Jenkins Tomcat</vt:lpstr>
      <vt:lpstr>Integrate Selenium with jenkins</vt:lpstr>
      <vt:lpstr>Jenkins Pipeline</vt:lpstr>
      <vt:lpstr>Continuous Delivery Pipeline</vt:lpstr>
      <vt:lpstr>JenkinsFile</vt:lpstr>
      <vt:lpstr>Why Jenkins Pipeline</vt:lpstr>
      <vt:lpstr>Reference</vt:lpstr>
      <vt:lpstr>Any Question ?</vt:lpstr>
      <vt:lpstr>Thank you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dc:title>
  <dc:creator>Jignesh Parmar</dc:creator>
  <cp:lastModifiedBy>Microsoft Office User</cp:lastModifiedBy>
  <cp:revision>303</cp:revision>
  <dcterms:created xsi:type="dcterms:W3CDTF">2014-09-30T12:24:12Z</dcterms:created>
  <dcterms:modified xsi:type="dcterms:W3CDTF">2021-12-03T06:52:41Z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0x010100A1A300ECBFD16143AC8B3E6881EC19E4</vt:lpwstr>
  </property>
</Properties>
</file>